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7556500" cy="10693400"/>
  <p:notesSz cx="6858000" cy="9144000"/>
  <p:embeddedFontLst>
    <p:embeddedFont>
      <p:font typeface="Marykate" charset="1" panose="00000000000000000000"/>
      <p:regular r:id="rId8"/>
    </p:embeddedFont>
    <p:embeddedFont>
      <p:font typeface="Poppins" charset="1" panose="00000500000000000000"/>
      <p:regular r:id="rId9"/>
    </p:embeddedFont>
    <p:embeddedFont>
      <p:font typeface="TT Norms Bold" charset="1" panose="02000803030000020004"/>
      <p:regular r:id="rId10"/>
    </p:embeddedFont>
    <p:embeddedFont>
      <p:font typeface="TT Norms" charset="1" panose="02000503030000020003"/>
      <p:regular r:id="rId11"/>
    </p:embeddedFont>
    <p:embeddedFont>
      <p:font typeface="Bellaboo" charset="1" panose="00000000000000000000"/>
      <p:regular r:id="rId12"/>
    </p:embeddedFont>
    <p:embeddedFont>
      <p:font typeface="Poppins Bold" charset="1" panose="00000800000000000000"/>
      <p:regular r:id="rId13"/>
    </p:embeddedFont>
    <p:embeddedFont>
      <p:font typeface="Poppins Light" charset="1" panose="0000040000000000000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5.png" Type="http://schemas.openxmlformats.org/officeDocument/2006/relationships/image"/><Relationship Id="rId15" Target="../media/image16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7560000" cy="1444770"/>
          </a:xfrm>
          <a:custGeom>
            <a:avLst/>
            <a:gdLst/>
            <a:ahLst/>
            <a:cxnLst/>
            <a:rect r="r" b="b" t="t" l="l"/>
            <a:pathLst>
              <a:path h="1444770" w="7560000">
                <a:moveTo>
                  <a:pt x="0" y="0"/>
                </a:moveTo>
                <a:lnTo>
                  <a:pt x="7560000" y="0"/>
                </a:lnTo>
                <a:lnTo>
                  <a:pt x="7560000" y="1444770"/>
                </a:lnTo>
                <a:lnTo>
                  <a:pt x="0" y="14447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1966" r="0" b="-23129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-40200"/>
            <a:ext cx="7560000" cy="712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323642"/>
                </a:solidFill>
                <a:latin typeface="Marykate"/>
                <a:ea typeface="Marykate"/>
                <a:cs typeface="Marykate"/>
                <a:sym typeface="Marykate"/>
              </a:rPr>
              <a:t>TEST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4393519" y="-3103789"/>
            <a:ext cx="6947252" cy="6528349"/>
            <a:chOff x="0" y="0"/>
            <a:chExt cx="9263002" cy="8704465"/>
          </a:xfrm>
        </p:grpSpPr>
        <p:sp>
          <p:nvSpPr>
            <p:cNvPr name="Freeform 5" id="5"/>
            <p:cNvSpPr/>
            <p:nvPr/>
          </p:nvSpPr>
          <p:spPr>
            <a:xfrm flipH="true" flipV="false" rot="-8532552">
              <a:off x="643174" y="1937482"/>
              <a:ext cx="7976655" cy="4829502"/>
            </a:xfrm>
            <a:custGeom>
              <a:avLst/>
              <a:gdLst/>
              <a:ahLst/>
              <a:cxnLst/>
              <a:rect r="r" b="b" t="t" l="l"/>
              <a:pathLst>
                <a:path h="4829502" w="7976655">
                  <a:moveTo>
                    <a:pt x="7976655" y="0"/>
                  </a:moveTo>
                  <a:lnTo>
                    <a:pt x="0" y="0"/>
                  </a:lnTo>
                  <a:lnTo>
                    <a:pt x="0" y="4829502"/>
                  </a:lnTo>
                  <a:lnTo>
                    <a:pt x="7976655" y="4829502"/>
                  </a:lnTo>
                  <a:lnTo>
                    <a:pt x="7976655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1750284" y="4134495"/>
              <a:ext cx="3379842" cy="2955826"/>
            </a:xfrm>
            <a:custGeom>
              <a:avLst/>
              <a:gdLst/>
              <a:ahLst/>
              <a:cxnLst/>
              <a:rect r="r" b="b" t="t" l="l"/>
              <a:pathLst>
                <a:path h="2955826" w="3379842">
                  <a:moveTo>
                    <a:pt x="0" y="0"/>
                  </a:moveTo>
                  <a:lnTo>
                    <a:pt x="3379843" y="0"/>
                  </a:lnTo>
                  <a:lnTo>
                    <a:pt x="3379843" y="2955825"/>
                  </a:lnTo>
                  <a:lnTo>
                    <a:pt x="0" y="29558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 rot="-1829792">
              <a:off x="2632980" y="4885409"/>
              <a:ext cx="1085484" cy="3702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11"/>
                </a:lnSpc>
              </a:pPr>
              <a:r>
                <a:rPr lang="en-US" sz="1759" spc="-35">
                  <a:solidFill>
                    <a:srgbClr val="646464"/>
                  </a:solidFill>
                  <a:latin typeface="Poppins"/>
                  <a:ea typeface="Poppins"/>
                  <a:cs typeface="Poppins"/>
                  <a:sym typeface="Poppins"/>
                </a:rPr>
                <a:t>...................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-1829792">
              <a:off x="3239605" y="5229056"/>
              <a:ext cx="364915" cy="3702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11"/>
                </a:lnSpc>
              </a:pPr>
              <a:r>
                <a:rPr lang="en-US" sz="1759" spc="-35">
                  <a:solidFill>
                    <a:srgbClr val="646464"/>
                  </a:solidFill>
                  <a:latin typeface="Poppins"/>
                  <a:ea typeface="Poppins"/>
                  <a:cs typeface="Poppins"/>
                  <a:sym typeface="Poppins"/>
                </a:rPr>
                <a:t>20</a:t>
              </a:r>
            </a:p>
          </p:txBody>
        </p:sp>
        <p:sp>
          <p:nvSpPr>
            <p:cNvPr name="Freeform 9" id="9"/>
            <p:cNvSpPr/>
            <p:nvPr/>
          </p:nvSpPr>
          <p:spPr>
            <a:xfrm flipH="true" flipV="true" rot="3556321">
              <a:off x="3289869" y="4900681"/>
              <a:ext cx="27238" cy="778228"/>
            </a:xfrm>
            <a:custGeom>
              <a:avLst/>
              <a:gdLst/>
              <a:ahLst/>
              <a:cxnLst/>
              <a:rect r="r" b="b" t="t" l="l"/>
              <a:pathLst>
                <a:path h="778228" w="27238">
                  <a:moveTo>
                    <a:pt x="27238" y="778229"/>
                  </a:moveTo>
                  <a:lnTo>
                    <a:pt x="0" y="778229"/>
                  </a:lnTo>
                  <a:lnTo>
                    <a:pt x="0" y="0"/>
                  </a:lnTo>
                  <a:lnTo>
                    <a:pt x="27238" y="0"/>
                  </a:lnTo>
                  <a:lnTo>
                    <a:pt x="27238" y="778229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3659482" y="5546899"/>
            <a:ext cx="16038" cy="4276800"/>
          </a:xfrm>
          <a:custGeom>
            <a:avLst/>
            <a:gdLst/>
            <a:ahLst/>
            <a:cxnLst/>
            <a:rect r="r" b="b" t="t" l="l"/>
            <a:pathLst>
              <a:path h="4276800" w="16038">
                <a:moveTo>
                  <a:pt x="0" y="0"/>
                </a:moveTo>
                <a:lnTo>
                  <a:pt x="16038" y="0"/>
                </a:lnTo>
                <a:lnTo>
                  <a:pt x="16038" y="4276800"/>
                </a:lnTo>
                <a:lnTo>
                  <a:pt x="0" y="4276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7543" y="142049"/>
            <a:ext cx="978871" cy="978871"/>
          </a:xfrm>
          <a:custGeom>
            <a:avLst/>
            <a:gdLst/>
            <a:ahLst/>
            <a:cxnLst/>
            <a:rect r="r" b="b" t="t" l="l"/>
            <a:pathLst>
              <a:path h="978871" w="978871">
                <a:moveTo>
                  <a:pt x="0" y="0"/>
                </a:moveTo>
                <a:lnTo>
                  <a:pt x="978871" y="0"/>
                </a:lnTo>
                <a:lnTo>
                  <a:pt x="978871" y="978871"/>
                </a:lnTo>
                <a:lnTo>
                  <a:pt x="0" y="97887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3746705" y="7604722"/>
            <a:ext cx="1945090" cy="371335"/>
            <a:chOff x="0" y="0"/>
            <a:chExt cx="2593453" cy="49511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593453" cy="495114"/>
            </a:xfrm>
            <a:custGeom>
              <a:avLst/>
              <a:gdLst/>
              <a:ahLst/>
              <a:cxnLst/>
              <a:rect r="r" b="b" t="t" l="l"/>
              <a:pathLst>
                <a:path h="495114" w="2593453">
                  <a:moveTo>
                    <a:pt x="0" y="0"/>
                  </a:moveTo>
                  <a:lnTo>
                    <a:pt x="2593453" y="0"/>
                  </a:lnTo>
                  <a:lnTo>
                    <a:pt x="2593453" y="495114"/>
                  </a:lnTo>
                  <a:lnTo>
                    <a:pt x="0" y="495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 rot="0">
              <a:off x="661290" y="77589"/>
              <a:ext cx="1270873" cy="3113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60"/>
                </a:lnSpc>
              </a:pPr>
              <a:r>
                <a:rPr lang="en-US" b="true" sz="1400" spc="140">
                  <a:solidFill>
                    <a:srgbClr val="FCFCFC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WRITING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11349" y="1932505"/>
            <a:ext cx="7337301" cy="1425380"/>
            <a:chOff x="0" y="0"/>
            <a:chExt cx="2629523" cy="51082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629523" cy="510824"/>
            </a:xfrm>
            <a:custGeom>
              <a:avLst/>
              <a:gdLst/>
              <a:ahLst/>
              <a:cxnLst/>
              <a:rect r="r" b="b" t="t" l="l"/>
              <a:pathLst>
                <a:path h="510824" w="2629523">
                  <a:moveTo>
                    <a:pt x="12662" y="0"/>
                  </a:moveTo>
                  <a:lnTo>
                    <a:pt x="2616861" y="0"/>
                  </a:lnTo>
                  <a:cubicBezTo>
                    <a:pt x="2620220" y="0"/>
                    <a:pt x="2623440" y="1334"/>
                    <a:pt x="2625815" y="3709"/>
                  </a:cubicBezTo>
                  <a:cubicBezTo>
                    <a:pt x="2628189" y="6083"/>
                    <a:pt x="2629523" y="9304"/>
                    <a:pt x="2629523" y="12662"/>
                  </a:cubicBezTo>
                  <a:lnTo>
                    <a:pt x="2629523" y="498162"/>
                  </a:lnTo>
                  <a:cubicBezTo>
                    <a:pt x="2629523" y="501520"/>
                    <a:pt x="2628189" y="504741"/>
                    <a:pt x="2625815" y="507115"/>
                  </a:cubicBezTo>
                  <a:cubicBezTo>
                    <a:pt x="2623440" y="509490"/>
                    <a:pt x="2620220" y="510824"/>
                    <a:pt x="2616861" y="510824"/>
                  </a:cubicBezTo>
                  <a:lnTo>
                    <a:pt x="12662" y="510824"/>
                  </a:lnTo>
                  <a:cubicBezTo>
                    <a:pt x="9304" y="510824"/>
                    <a:pt x="6083" y="509490"/>
                    <a:pt x="3709" y="507115"/>
                  </a:cubicBezTo>
                  <a:cubicBezTo>
                    <a:pt x="1334" y="504741"/>
                    <a:pt x="0" y="501520"/>
                    <a:pt x="0" y="498162"/>
                  </a:cubicBezTo>
                  <a:lnTo>
                    <a:pt x="0" y="12662"/>
                  </a:lnTo>
                  <a:cubicBezTo>
                    <a:pt x="0" y="9304"/>
                    <a:pt x="1334" y="6083"/>
                    <a:pt x="3709" y="3709"/>
                  </a:cubicBezTo>
                  <a:cubicBezTo>
                    <a:pt x="6083" y="1334"/>
                    <a:pt x="9304" y="0"/>
                    <a:pt x="12662" y="0"/>
                  </a:cubicBezTo>
                  <a:close/>
                </a:path>
              </a:pathLst>
            </a:custGeom>
            <a:solidFill>
              <a:srgbClr val="FFDE59"/>
            </a:solidFill>
            <a:ln cap="sq">
              <a:noFill/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19050"/>
              <a:ext cx="2629523" cy="5298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215342" y="5130461"/>
            <a:ext cx="1945090" cy="371335"/>
            <a:chOff x="0" y="0"/>
            <a:chExt cx="2593453" cy="49511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593453" cy="495114"/>
            </a:xfrm>
            <a:custGeom>
              <a:avLst/>
              <a:gdLst/>
              <a:ahLst/>
              <a:cxnLst/>
              <a:rect r="r" b="b" t="t" l="l"/>
              <a:pathLst>
                <a:path h="495114" w="2593453">
                  <a:moveTo>
                    <a:pt x="0" y="0"/>
                  </a:moveTo>
                  <a:lnTo>
                    <a:pt x="2593453" y="0"/>
                  </a:lnTo>
                  <a:lnTo>
                    <a:pt x="2593453" y="495114"/>
                  </a:lnTo>
                  <a:lnTo>
                    <a:pt x="0" y="495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 rot="0">
              <a:off x="469564" y="77589"/>
              <a:ext cx="1654325" cy="3113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60"/>
                </a:lnSpc>
              </a:pPr>
              <a:r>
                <a:rPr lang="en-US" b="true" sz="1400" spc="140">
                  <a:solidFill>
                    <a:srgbClr val="FCFCFC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LANGUAGE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99869" y="1504020"/>
            <a:ext cx="1945090" cy="371335"/>
            <a:chOff x="0" y="0"/>
            <a:chExt cx="2593453" cy="495114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593453" cy="495114"/>
            </a:xfrm>
            <a:custGeom>
              <a:avLst/>
              <a:gdLst/>
              <a:ahLst/>
              <a:cxnLst/>
              <a:rect r="r" b="b" t="t" l="l"/>
              <a:pathLst>
                <a:path h="495114" w="2593453">
                  <a:moveTo>
                    <a:pt x="0" y="0"/>
                  </a:moveTo>
                  <a:lnTo>
                    <a:pt x="2593453" y="0"/>
                  </a:lnTo>
                  <a:lnTo>
                    <a:pt x="2593453" y="495114"/>
                  </a:lnTo>
                  <a:lnTo>
                    <a:pt x="0" y="495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 rot="0">
              <a:off x="26182" y="77589"/>
              <a:ext cx="2541089" cy="3113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60"/>
                </a:lnSpc>
              </a:pPr>
              <a:r>
                <a:rPr lang="en-US" b="true" sz="1400" spc="140">
                  <a:solidFill>
                    <a:srgbClr val="FCFCFC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COMPREHENSION</a:t>
              </a: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199869" y="1949455"/>
            <a:ext cx="7188121" cy="1367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260"/>
              </a:lnSpc>
            </a:pPr>
            <a:r>
              <a:rPr lang="en-US" b="true" sz="900" spc="-18">
                <a:solidFill>
                  <a:srgbClr val="323642"/>
                </a:solidFill>
                <a:latin typeface="TT Norms Bold"/>
                <a:ea typeface="TT Norms Bold"/>
                <a:cs typeface="TT Norms Bold"/>
                <a:sym typeface="TT Norms Bold"/>
              </a:rPr>
              <a:t>Name</a:t>
            </a:r>
            <a:r>
              <a:rPr lang="en-US" sz="900" spc="-18">
                <a:solidFill>
                  <a:srgbClr val="323642"/>
                </a:solidFill>
                <a:latin typeface="TT Norms"/>
                <a:ea typeface="TT Norms"/>
                <a:cs typeface="TT Norms"/>
                <a:sym typeface="TT Norms"/>
              </a:rPr>
              <a:t>: Yassine     </a:t>
            </a:r>
            <a:r>
              <a:rPr lang="en-US" b="true" sz="900" spc="-18">
                <a:solidFill>
                  <a:srgbClr val="323642"/>
                </a:solidFill>
                <a:latin typeface="TT Norms Bold"/>
                <a:ea typeface="TT Norms Bold"/>
                <a:cs typeface="TT Norms Bold"/>
                <a:sym typeface="TT Norms Bold"/>
              </a:rPr>
              <a:t>Grade</a:t>
            </a:r>
            <a:r>
              <a:rPr lang="en-US" sz="900" spc="-18">
                <a:solidFill>
                  <a:srgbClr val="323642"/>
                </a:solidFill>
                <a:latin typeface="TT Norms"/>
                <a:ea typeface="TT Norms"/>
                <a:cs typeface="TT Norms"/>
                <a:sym typeface="TT Norms"/>
              </a:rPr>
              <a:t>: Middle School Year 2</a:t>
            </a:r>
          </a:p>
          <a:p>
            <a:pPr algn="just">
              <a:lnSpc>
                <a:spcPts val="1260"/>
              </a:lnSpc>
            </a:pPr>
            <a:r>
              <a:rPr lang="en-US" sz="900" spc="-18">
                <a:solidFill>
                  <a:srgbClr val="323642"/>
                </a:solidFill>
                <a:latin typeface="TT Norms"/>
                <a:ea typeface="TT Norms"/>
                <a:cs typeface="TT Norms"/>
                <a:sym typeface="TT Norms"/>
              </a:rPr>
              <a:t>     I love sports! I can play soccer, basketball, and volleyball. I play soccer with my friends after school. On Fridays, I play basketball in the park. I also play volleyball at school. I can’t play rugby, but I want to try it one day. I also like music and languages. I speak Arabic and English. I want to learn Spanish because I like Spanish songs. In my free time, I listen to music and take a walk with my brother. I don’t like to do crafts, but I like to draw sometimes. After school, I go to clubs. I like to be active and learn new things.</a:t>
            </a:r>
          </a:p>
          <a:p>
            <a:pPr algn="just">
              <a:lnSpc>
                <a:spcPts val="1260"/>
              </a:lnSpc>
            </a:pPr>
            <a:r>
              <a:rPr lang="en-US" b="true" sz="900" spc="-18">
                <a:solidFill>
                  <a:srgbClr val="323642"/>
                </a:solidFill>
                <a:latin typeface="TT Norms Bold"/>
                <a:ea typeface="TT Norms Bold"/>
                <a:cs typeface="TT Norms Bold"/>
                <a:sym typeface="TT Norms Bold"/>
              </a:rPr>
              <a:t>Clubs</a:t>
            </a:r>
            <a:r>
              <a:rPr lang="en-US" sz="900" spc="-18">
                <a:solidFill>
                  <a:srgbClr val="323642"/>
                </a:solidFill>
                <a:latin typeface="TT Norms"/>
                <a:ea typeface="TT Norms"/>
                <a:cs typeface="TT Norms"/>
                <a:sym typeface="TT Norms"/>
              </a:rPr>
              <a:t>:</a:t>
            </a:r>
          </a:p>
          <a:p>
            <a:pPr algn="just">
              <a:lnSpc>
                <a:spcPts val="1260"/>
              </a:lnSpc>
            </a:pPr>
            <a:r>
              <a:rPr lang="en-US" sz="900" spc="-18">
                <a:solidFill>
                  <a:srgbClr val="323642"/>
                </a:solidFill>
                <a:latin typeface="TT Norms"/>
                <a:ea typeface="TT Norms"/>
                <a:cs typeface="TT Norms"/>
                <a:sym typeface="TT Norms"/>
              </a:rPr>
              <a:t> Soccer Club (Monday – 4:00 PM)</a:t>
            </a:r>
          </a:p>
          <a:p>
            <a:pPr algn="just">
              <a:lnSpc>
                <a:spcPts val="1260"/>
              </a:lnSpc>
            </a:pPr>
            <a:r>
              <a:rPr lang="en-US" sz="900" spc="-18">
                <a:solidFill>
                  <a:srgbClr val="323642"/>
                </a:solidFill>
                <a:latin typeface="TT Norms"/>
                <a:ea typeface="TT Norms"/>
                <a:cs typeface="TT Norms"/>
                <a:sym typeface="TT Norms"/>
              </a:rPr>
              <a:t> Language Club (Saturday – 2:00 PM)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199869" y="5580342"/>
            <a:ext cx="3351318" cy="1052830"/>
            <a:chOff x="0" y="0"/>
            <a:chExt cx="4468424" cy="1403773"/>
          </a:xfrm>
        </p:grpSpPr>
        <p:sp>
          <p:nvSpPr>
            <p:cNvPr name="TextBox 26" id="26"/>
            <p:cNvSpPr txBox="true"/>
            <p:nvPr/>
          </p:nvSpPr>
          <p:spPr>
            <a:xfrm rot="0">
              <a:off x="4693" y="-19050"/>
              <a:ext cx="4463731" cy="2137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1. Circle the correct word. (2 pts.)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0" y="207433"/>
              <a:ext cx="4468424" cy="11963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18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(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Do 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/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 Does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) your sister like to dance?</a:t>
              </a:r>
            </a:p>
            <a:p>
              <a:pPr algn="l" marL="259080" indent="-129540" lvl="1">
                <a:lnSpc>
                  <a:spcPts val="18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I (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don’t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/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doesn’t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) like to swim.</a:t>
              </a:r>
            </a:p>
            <a:p>
              <a:pPr algn="l" marL="259080" indent="-129540" lvl="1">
                <a:lnSpc>
                  <a:spcPts val="18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(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Do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/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Does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) t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he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y like t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o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listen to music?</a:t>
              </a:r>
            </a:p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       ➝ 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Ye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s, they (</a:t>
              </a:r>
              <a:r>
                <a:rPr lang="en-US" sz="1200" spc="-24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do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/ </a:t>
              </a:r>
              <a:r>
                <a:rPr lang="en-US" sz="1200" spc="-24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don’t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)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0" y="368511"/>
            <a:ext cx="7560000" cy="528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323642"/>
                </a:solidFill>
                <a:latin typeface="Bellaboo"/>
                <a:ea typeface="Bellaboo"/>
                <a:cs typeface="Bellaboo"/>
                <a:sym typeface="Bellaboo"/>
              </a:rPr>
              <a:t>Fluentlearners.com</a:t>
            </a:r>
            <a:r>
              <a:rPr lang="en-US" sz="3200">
                <a:solidFill>
                  <a:srgbClr val="323642"/>
                </a:solidFill>
                <a:latin typeface="Bellaboo"/>
                <a:ea typeface="Bellaboo"/>
                <a:cs typeface="Bellaboo"/>
                <a:sym typeface="Bellaboo"/>
              </a:rPr>
              <a:t> School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215342" y="1139970"/>
            <a:ext cx="4715791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spc="-27" b="true">
                <a:solidFill>
                  <a:srgbClr val="646464"/>
                </a:solidFill>
                <a:latin typeface="Poppins Bold"/>
                <a:ea typeface="Poppins Bold"/>
                <a:cs typeface="Poppins Bold"/>
                <a:sym typeface="Poppins Bold"/>
              </a:rPr>
              <a:t>Name</a:t>
            </a:r>
            <a:r>
              <a:rPr lang="en-US" sz="1399" spc="-27">
                <a:solidFill>
                  <a:srgbClr val="646464"/>
                </a:solidFill>
                <a:latin typeface="Poppins Light"/>
                <a:ea typeface="Poppins Light"/>
                <a:cs typeface="Poppins Light"/>
                <a:sym typeface="Poppins Light"/>
              </a:rPr>
              <a:t>: ...................................................................................................... </a:t>
            </a:r>
            <a:r>
              <a:rPr lang="en-US" sz="1399" spc="-27" b="true">
                <a:solidFill>
                  <a:srgbClr val="646464"/>
                </a:solidFill>
                <a:latin typeface="Poppins Bold"/>
                <a:ea typeface="Poppins Bold"/>
                <a:cs typeface="Poppins Bold"/>
                <a:sym typeface="Poppins Bold"/>
              </a:rPr>
              <a:t>Class</a:t>
            </a:r>
            <a:r>
              <a:rPr lang="en-US" sz="1399" spc="-27">
                <a:solidFill>
                  <a:srgbClr val="646464"/>
                </a:solidFill>
                <a:latin typeface="Poppins Light"/>
                <a:ea typeface="Poppins Light"/>
                <a:cs typeface="Poppins Light"/>
                <a:sym typeface="Poppins Light"/>
              </a:rPr>
              <a:t>: ......../........  </a:t>
            </a:r>
          </a:p>
        </p:txBody>
      </p:sp>
      <p:grpSp>
        <p:nvGrpSpPr>
          <p:cNvPr name="Group 30" id="30"/>
          <p:cNvGrpSpPr/>
          <p:nvPr/>
        </p:nvGrpSpPr>
        <p:grpSpPr>
          <a:xfrm rot="0">
            <a:off x="186337" y="3424560"/>
            <a:ext cx="3712276" cy="891196"/>
            <a:chOff x="0" y="0"/>
            <a:chExt cx="4949702" cy="1188262"/>
          </a:xfrm>
        </p:grpSpPr>
        <p:sp>
          <p:nvSpPr>
            <p:cNvPr name="TextBox 31" id="31"/>
            <p:cNvSpPr txBox="true"/>
            <p:nvPr/>
          </p:nvSpPr>
          <p:spPr>
            <a:xfrm rot="0">
              <a:off x="0" y="176707"/>
              <a:ext cx="4949702" cy="10115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216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Yassine can play rugby. (.......................)</a:t>
              </a:r>
            </a:p>
            <a:p>
              <a:pPr algn="l" marL="259080" indent="-129540" lvl="1">
                <a:lnSpc>
                  <a:spcPts val="216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He plays soccer on Friday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 (.......................)</a:t>
              </a:r>
            </a:p>
            <a:p>
              <a:pPr algn="l" marL="259080" indent="-129540" lvl="1">
                <a:lnSpc>
                  <a:spcPts val="216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He goes to a language club on Saturday. (.......................)</a:t>
              </a:r>
            </a:p>
          </p:txBody>
        </p:sp>
        <p:sp>
          <p:nvSpPr>
            <p:cNvPr name="TextBox 32" id="32"/>
            <p:cNvSpPr txBox="true"/>
            <p:nvPr/>
          </p:nvSpPr>
          <p:spPr>
            <a:xfrm rot="0">
              <a:off x="0" y="-19050"/>
              <a:ext cx="3870660" cy="2137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1. Write (True) or (False). (1.5 pt.)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99869" y="4382431"/>
            <a:ext cx="4171731" cy="690880"/>
            <a:chOff x="0" y="0"/>
            <a:chExt cx="5562308" cy="921173"/>
          </a:xfrm>
        </p:grpSpPr>
        <p:sp>
          <p:nvSpPr>
            <p:cNvPr name="TextBox 34" id="34"/>
            <p:cNvSpPr txBox="true"/>
            <p:nvPr/>
          </p:nvSpPr>
          <p:spPr>
            <a:xfrm rot="0">
              <a:off x="2346" y="175683"/>
              <a:ext cx="5559961" cy="7454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2400"/>
                </a:lnSpc>
                <a:buFont typeface="Arial"/>
                <a:buChar char="•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In his free time, Yassine likes to (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do crafts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-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take a walk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)</a:t>
              </a:r>
            </a:p>
            <a:p>
              <a:pPr algn="l" marL="259080" indent="-129540" lvl="1">
                <a:lnSpc>
                  <a:spcPts val="2400"/>
                </a:lnSpc>
                <a:buFont typeface="Arial"/>
                <a:buChar char="•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He wants to learn Spanish because he likes (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songs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-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school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)</a:t>
              </a:r>
            </a:p>
          </p:txBody>
        </p:sp>
        <p:sp>
          <p:nvSpPr>
            <p:cNvPr name="TextBox 35" id="35"/>
            <p:cNvSpPr txBox="true"/>
            <p:nvPr/>
          </p:nvSpPr>
          <p:spPr>
            <a:xfrm rot="0">
              <a:off x="0" y="-9525"/>
              <a:ext cx="3384808" cy="2042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399"/>
                </a:lnSpc>
              </a:pPr>
              <a:r>
                <a:rPr lang="en-US" sz="999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2. Choose the correct option. (1 pt.)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99869" y="6699847"/>
            <a:ext cx="3351318" cy="976630"/>
            <a:chOff x="0" y="0"/>
            <a:chExt cx="4468424" cy="1302173"/>
          </a:xfrm>
        </p:grpSpPr>
        <p:sp>
          <p:nvSpPr>
            <p:cNvPr name="TextBox 37" id="37"/>
            <p:cNvSpPr txBox="true"/>
            <p:nvPr/>
          </p:nvSpPr>
          <p:spPr>
            <a:xfrm rot="0">
              <a:off x="0" y="-19050"/>
              <a:ext cx="4146288" cy="2137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2. Complete with “</a:t>
              </a:r>
              <a:r>
                <a:rPr lang="en-US" sz="1000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play - do</a:t>
              </a: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” (1.5 pt.)</a:t>
              </a:r>
            </a:p>
          </p:txBody>
        </p:sp>
        <p:sp>
          <p:nvSpPr>
            <p:cNvPr name="TextBox 38" id="38"/>
            <p:cNvSpPr txBox="true"/>
            <p:nvPr/>
          </p:nvSpPr>
          <p:spPr>
            <a:xfrm rot="0">
              <a:off x="0" y="150283"/>
              <a:ext cx="4468424" cy="11518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I ....................................... football.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</a:t>
              </a:r>
            </a:p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I ....................................... crafts.</a:t>
              </a:r>
            </a:p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I ....................................... chess.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199869" y="7733627"/>
            <a:ext cx="3459613" cy="1281430"/>
            <a:chOff x="0" y="0"/>
            <a:chExt cx="4612817" cy="1708573"/>
          </a:xfrm>
        </p:grpSpPr>
        <p:sp>
          <p:nvSpPr>
            <p:cNvPr name="TextBox 40" id="40"/>
            <p:cNvSpPr txBox="true"/>
            <p:nvPr/>
          </p:nvSpPr>
          <p:spPr>
            <a:xfrm rot="0">
              <a:off x="0" y="-19050"/>
              <a:ext cx="4612817" cy="2137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3. Circle the correct response for each statement. (1 pt.)</a:t>
              </a:r>
            </a:p>
          </p:txBody>
        </p:sp>
        <p:sp>
          <p:nvSpPr>
            <p:cNvPr name="TextBox 41" id="41"/>
            <p:cNvSpPr txBox="true"/>
            <p:nvPr/>
          </p:nvSpPr>
          <p:spPr>
            <a:xfrm rot="0">
              <a:off x="0" y="150283"/>
              <a:ext cx="4503138" cy="15582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I like to read books.</a:t>
              </a:r>
            </a:p>
            <a:p>
              <a:pPr algn="l">
                <a:lnSpc>
                  <a:spcPts val="24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        ➝ </a:t>
              </a:r>
              <a:r>
                <a:rPr lang="en-US" sz="1200" spc="-24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Me too.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/ </a:t>
              </a:r>
              <a:r>
                <a:rPr lang="en-US" sz="1200" spc="-24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I don’t either.</a:t>
              </a:r>
            </a:p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I don’t like to play tennis.</a:t>
              </a:r>
            </a:p>
            <a:p>
              <a:pPr algn="l">
                <a:lnSpc>
                  <a:spcPts val="24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        ➝ </a:t>
              </a:r>
              <a:r>
                <a:rPr lang="en-US" sz="1200" spc="-24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I don’t.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/ </a:t>
              </a:r>
              <a:r>
                <a:rPr lang="en-US" sz="1200" spc="-24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I don’t either.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3671101" y="5580342"/>
            <a:ext cx="3862627" cy="1919605"/>
            <a:chOff x="0" y="0"/>
            <a:chExt cx="5150169" cy="2559473"/>
          </a:xfrm>
        </p:grpSpPr>
        <p:sp>
          <p:nvSpPr>
            <p:cNvPr name="TextBox 43" id="43"/>
            <p:cNvSpPr txBox="true"/>
            <p:nvPr/>
          </p:nvSpPr>
          <p:spPr>
            <a:xfrm rot="0">
              <a:off x="160691" y="-19050"/>
              <a:ext cx="3425043" cy="2137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5. Put the sentences in order. (3 pts.)</a:t>
              </a:r>
            </a:p>
          </p:txBody>
        </p:sp>
        <p:sp>
          <p:nvSpPr>
            <p:cNvPr name="TextBox 44" id="44"/>
            <p:cNvSpPr txBox="true"/>
            <p:nvPr/>
          </p:nvSpPr>
          <p:spPr>
            <a:xfrm rot="0">
              <a:off x="0" y="188383"/>
              <a:ext cx="5150169" cy="23710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2400"/>
                </a:lnSpc>
                <a:buFont typeface="Arial"/>
                <a:buChar char="•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I play with my friends from school. (...................)</a:t>
              </a:r>
            </a:p>
            <a:p>
              <a:pPr algn="l" marL="259080" indent="-129540" lvl="1">
                <a:lnSpc>
                  <a:spcPts val="2400"/>
                </a:lnSpc>
                <a:buFont typeface="Arial"/>
                <a:buChar char="•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Me too! Where do you play? (...................)</a:t>
              </a:r>
            </a:p>
            <a:p>
              <a:pPr algn="l" marL="259080" indent="-129540" lvl="1">
                <a:lnSpc>
                  <a:spcPts val="2400"/>
                </a:lnSpc>
                <a:buFont typeface="Arial"/>
                <a:buChar char="•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Yes, I do. I like to play basketball after school. (...................)</a:t>
              </a:r>
            </a:p>
            <a:p>
              <a:pPr algn="l" marL="259080" indent="-129540" lvl="1">
                <a:lnSpc>
                  <a:spcPts val="2400"/>
                </a:lnSpc>
                <a:buFont typeface="Arial"/>
                <a:buChar char="•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I play in the park near my house. (...................)</a:t>
              </a:r>
            </a:p>
            <a:p>
              <a:pPr algn="l" marL="259080" indent="-129540" lvl="1">
                <a:lnSpc>
                  <a:spcPts val="2400"/>
                </a:lnSpc>
                <a:buFont typeface="Arial"/>
                <a:buChar char="•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Do you like sports? (...................)</a:t>
              </a:r>
            </a:p>
            <a:p>
              <a:pPr algn="l" marL="259080" indent="-129540" lvl="1">
                <a:lnSpc>
                  <a:spcPts val="2400"/>
                </a:lnSpc>
                <a:buFont typeface="Arial"/>
                <a:buChar char="•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Who do you play with? (...................)</a:t>
              </a: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2271395" y="896831"/>
            <a:ext cx="2950619" cy="210702"/>
            <a:chOff x="0" y="0"/>
            <a:chExt cx="3934158" cy="280937"/>
          </a:xfrm>
        </p:grpSpPr>
        <p:sp>
          <p:nvSpPr>
            <p:cNvPr name="TextBox 46" id="46"/>
            <p:cNvSpPr txBox="true"/>
            <p:nvPr/>
          </p:nvSpPr>
          <p:spPr>
            <a:xfrm rot="0">
              <a:off x="2332704" y="-17513"/>
              <a:ext cx="1601454" cy="2984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679"/>
                </a:lnSpc>
              </a:pPr>
              <a:r>
                <a:rPr lang="en-US" sz="1399" spc="-27" b="true">
                  <a:solidFill>
                    <a:srgbClr val="6464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Timing</a:t>
              </a:r>
              <a:r>
                <a:rPr lang="en-US" sz="1399" spc="-27">
                  <a:solidFill>
                    <a:srgbClr val="646464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: 1 hour</a:t>
              </a:r>
            </a:p>
          </p:txBody>
        </p:sp>
        <p:sp>
          <p:nvSpPr>
            <p:cNvPr name="TextBox 47" id="47"/>
            <p:cNvSpPr txBox="true"/>
            <p:nvPr/>
          </p:nvSpPr>
          <p:spPr>
            <a:xfrm rot="0">
              <a:off x="0" y="-19050"/>
              <a:ext cx="2150565" cy="2984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679"/>
                </a:lnSpc>
              </a:pPr>
              <a:r>
                <a:rPr lang="en-US" sz="1399" spc="-27" b="true">
                  <a:solidFill>
                    <a:srgbClr val="6464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Semester</a:t>
              </a:r>
              <a:r>
                <a:rPr lang="en-US" sz="1399" spc="-27">
                  <a:solidFill>
                    <a:srgbClr val="646464"/>
                  </a:solidFill>
                  <a:latin typeface="Poppins"/>
                  <a:ea typeface="Poppins"/>
                  <a:cs typeface="Poppins"/>
                  <a:sym typeface="Poppins"/>
                </a:rPr>
                <a:t> 2</a:t>
              </a: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4367313" y="3424560"/>
            <a:ext cx="3192687" cy="1410970"/>
            <a:chOff x="0" y="0"/>
            <a:chExt cx="4256916" cy="1881293"/>
          </a:xfrm>
        </p:grpSpPr>
        <p:sp>
          <p:nvSpPr>
            <p:cNvPr name="TextBox 49" id="49"/>
            <p:cNvSpPr txBox="true"/>
            <p:nvPr/>
          </p:nvSpPr>
          <p:spPr>
            <a:xfrm rot="0">
              <a:off x="4148" y="226483"/>
              <a:ext cx="4252768" cy="1654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1679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What sports does Yassine play?</a:t>
              </a:r>
            </a:p>
            <a:p>
              <a:pPr algn="l">
                <a:lnSpc>
                  <a:spcPts val="1679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</a:t>
              </a:r>
            </a:p>
            <a:p>
              <a:pPr algn="l" marL="259080" indent="-129540" lvl="1">
                <a:lnSpc>
                  <a:spcPts val="1679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Who does he play soccer with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?</a:t>
              </a:r>
            </a:p>
            <a:p>
              <a:pPr algn="l">
                <a:lnSpc>
                  <a:spcPts val="1679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</a:t>
              </a:r>
            </a:p>
            <a:p>
              <a:pPr algn="l" marL="259080" indent="-129540" lvl="1">
                <a:lnSpc>
                  <a:spcPts val="1679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When does he play basketball?</a:t>
              </a:r>
            </a:p>
            <a:p>
              <a:pPr algn="l">
                <a:lnSpc>
                  <a:spcPts val="1679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</a:t>
              </a:r>
            </a:p>
          </p:txBody>
        </p:sp>
        <p:sp>
          <p:nvSpPr>
            <p:cNvPr name="TextBox 50" id="50"/>
            <p:cNvSpPr txBox="true"/>
            <p:nvPr/>
          </p:nvSpPr>
          <p:spPr>
            <a:xfrm rot="0">
              <a:off x="0" y="-19050"/>
              <a:ext cx="3474078" cy="2137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3. Answer the following questions. (3 pts.)</a:t>
              </a:r>
            </a:p>
          </p:txBody>
        </p:sp>
      </p:grpSp>
      <p:sp>
        <p:nvSpPr>
          <p:cNvPr name="TextBox 51" id="51"/>
          <p:cNvSpPr txBox="true"/>
          <p:nvPr/>
        </p:nvSpPr>
        <p:spPr>
          <a:xfrm rot="0">
            <a:off x="4954066" y="1139970"/>
            <a:ext cx="1273457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spc="-27" b="true">
                <a:solidFill>
                  <a:srgbClr val="646464"/>
                </a:solidFill>
                <a:latin typeface="Poppins Bold"/>
                <a:ea typeface="Poppins Bold"/>
                <a:cs typeface="Poppins Bold"/>
                <a:sym typeface="Poppins Bold"/>
              </a:rPr>
              <a:t>Number</a:t>
            </a:r>
            <a:r>
              <a:rPr lang="en-US" sz="1399" spc="-27">
                <a:solidFill>
                  <a:srgbClr val="646464"/>
                </a:solidFill>
                <a:latin typeface="Poppins Light"/>
                <a:ea typeface="Poppins Light"/>
                <a:cs typeface="Poppins Light"/>
                <a:sym typeface="Poppins Light"/>
              </a:rPr>
              <a:t>: ............</a:t>
            </a:r>
          </a:p>
        </p:txBody>
      </p:sp>
      <p:grpSp>
        <p:nvGrpSpPr>
          <p:cNvPr name="Group 52" id="52"/>
          <p:cNvGrpSpPr/>
          <p:nvPr/>
        </p:nvGrpSpPr>
        <p:grpSpPr>
          <a:xfrm rot="0">
            <a:off x="-57407" y="9091256"/>
            <a:ext cx="3716889" cy="1437609"/>
            <a:chOff x="0" y="0"/>
            <a:chExt cx="4955852" cy="1916812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343035" y="512233"/>
              <a:ext cx="1755455" cy="1081999"/>
            </a:xfrm>
            <a:custGeom>
              <a:avLst/>
              <a:gdLst/>
              <a:ahLst/>
              <a:cxnLst/>
              <a:rect r="r" b="b" t="t" l="l"/>
              <a:pathLst>
                <a:path h="1081999" w="1755455">
                  <a:moveTo>
                    <a:pt x="0" y="0"/>
                  </a:moveTo>
                  <a:lnTo>
                    <a:pt x="1755455" y="0"/>
                  </a:lnTo>
                  <a:lnTo>
                    <a:pt x="1755455" y="1081999"/>
                  </a:lnTo>
                  <a:lnTo>
                    <a:pt x="0" y="1081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0">
              <a:off x="2847430" y="524933"/>
              <a:ext cx="994524" cy="1056599"/>
            </a:xfrm>
            <a:custGeom>
              <a:avLst/>
              <a:gdLst/>
              <a:ahLst/>
              <a:cxnLst/>
              <a:rect r="r" b="b" t="t" l="l"/>
              <a:pathLst>
                <a:path h="1056599" w="994524">
                  <a:moveTo>
                    <a:pt x="0" y="0"/>
                  </a:moveTo>
                  <a:lnTo>
                    <a:pt x="994523" y="0"/>
                  </a:lnTo>
                  <a:lnTo>
                    <a:pt x="994523" y="1056599"/>
                  </a:lnTo>
                  <a:lnTo>
                    <a:pt x="0" y="10565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0" b="0"/>
              </a:stretch>
            </a:blipFill>
          </p:spPr>
        </p:sp>
        <p:sp>
          <p:nvSpPr>
            <p:cNvPr name="TextBox 55" id="55"/>
            <p:cNvSpPr txBox="true"/>
            <p:nvPr/>
          </p:nvSpPr>
          <p:spPr>
            <a:xfrm rot="0">
              <a:off x="343035" y="-19050"/>
              <a:ext cx="4612817" cy="4423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4. Look at the pictures and write sentences using “can” can’t”. (2 pts.)</a:t>
              </a:r>
            </a:p>
          </p:txBody>
        </p:sp>
        <p:sp>
          <p:nvSpPr>
            <p:cNvPr name="TextBox 56" id="56"/>
            <p:cNvSpPr txBox="true"/>
            <p:nvPr/>
          </p:nvSpPr>
          <p:spPr>
            <a:xfrm rot="0">
              <a:off x="0" y="1616457"/>
              <a:ext cx="2421754" cy="3003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216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...................................................</a:t>
              </a:r>
            </a:p>
          </p:txBody>
        </p:sp>
        <p:sp>
          <p:nvSpPr>
            <p:cNvPr name="TextBox 57" id="57"/>
            <p:cNvSpPr txBox="true"/>
            <p:nvPr/>
          </p:nvSpPr>
          <p:spPr>
            <a:xfrm rot="0">
              <a:off x="2536054" y="1616457"/>
              <a:ext cx="2419798" cy="3003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216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...................................................</a:t>
              </a: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3746705" y="7988636"/>
            <a:ext cx="3787023" cy="2510155"/>
            <a:chOff x="0" y="0"/>
            <a:chExt cx="5049364" cy="3346873"/>
          </a:xfrm>
        </p:grpSpPr>
        <p:sp>
          <p:nvSpPr>
            <p:cNvPr name="TextBox 59" id="59"/>
            <p:cNvSpPr txBox="true"/>
            <p:nvPr/>
          </p:nvSpPr>
          <p:spPr>
            <a:xfrm rot="0">
              <a:off x="0" y="-19050"/>
              <a:ext cx="5049364" cy="8995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Complete this paragraph about your friend. (5 pts.)</a:t>
              </a:r>
            </a:p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Use this frame: </a:t>
              </a:r>
              <a:r>
                <a:rPr lang="en-US" sz="1000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My friend’s name is ... He/She is ... years old. He/she likes ... He/She doesn’t like ... He/She can/can’t ... He/She likes to watch ... </a:t>
              </a:r>
            </a:p>
          </p:txBody>
        </p:sp>
        <p:sp>
          <p:nvSpPr>
            <p:cNvPr name="TextBox 60" id="60"/>
            <p:cNvSpPr txBox="true"/>
            <p:nvPr/>
          </p:nvSpPr>
          <p:spPr>
            <a:xfrm rot="0">
              <a:off x="0" y="931333"/>
              <a:ext cx="5049364" cy="24155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    ............................................................................................................................. ..................................................................................................................................</a:t>
              </a:r>
            </a:p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..................................................................................................................................</a:t>
              </a:r>
            </a:p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</a:r>
            </a:p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..................................................................................................................................</a:t>
              </a:r>
            </a:p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..................................................................................................................................</a:t>
              </a:r>
            </a:p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..................................................................................................................................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7560000" cy="1444770"/>
          </a:xfrm>
          <a:custGeom>
            <a:avLst/>
            <a:gdLst/>
            <a:ahLst/>
            <a:cxnLst/>
            <a:rect r="r" b="b" t="t" l="l"/>
            <a:pathLst>
              <a:path h="1444770" w="7560000">
                <a:moveTo>
                  <a:pt x="0" y="0"/>
                </a:moveTo>
                <a:lnTo>
                  <a:pt x="7560000" y="0"/>
                </a:lnTo>
                <a:lnTo>
                  <a:pt x="7560000" y="1444770"/>
                </a:lnTo>
                <a:lnTo>
                  <a:pt x="0" y="14447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1966" r="0" b="-23129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-40200"/>
            <a:ext cx="7560000" cy="712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323642"/>
                </a:solidFill>
                <a:latin typeface="Marykate"/>
                <a:ea typeface="Marykate"/>
                <a:cs typeface="Marykate"/>
                <a:sym typeface="Marykate"/>
              </a:rPr>
              <a:t>TEST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4393519" y="-3103789"/>
            <a:ext cx="6947252" cy="6528349"/>
            <a:chOff x="0" y="0"/>
            <a:chExt cx="9263002" cy="8704465"/>
          </a:xfrm>
        </p:grpSpPr>
        <p:sp>
          <p:nvSpPr>
            <p:cNvPr name="Freeform 5" id="5"/>
            <p:cNvSpPr/>
            <p:nvPr/>
          </p:nvSpPr>
          <p:spPr>
            <a:xfrm flipH="true" flipV="false" rot="-8532552">
              <a:off x="643174" y="1937482"/>
              <a:ext cx="7976655" cy="4829502"/>
            </a:xfrm>
            <a:custGeom>
              <a:avLst/>
              <a:gdLst/>
              <a:ahLst/>
              <a:cxnLst/>
              <a:rect r="r" b="b" t="t" l="l"/>
              <a:pathLst>
                <a:path h="4829502" w="7976655">
                  <a:moveTo>
                    <a:pt x="7976655" y="0"/>
                  </a:moveTo>
                  <a:lnTo>
                    <a:pt x="0" y="0"/>
                  </a:lnTo>
                  <a:lnTo>
                    <a:pt x="0" y="4829502"/>
                  </a:lnTo>
                  <a:lnTo>
                    <a:pt x="7976655" y="4829502"/>
                  </a:lnTo>
                  <a:lnTo>
                    <a:pt x="7976655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1750284" y="4134495"/>
              <a:ext cx="3379842" cy="2955826"/>
            </a:xfrm>
            <a:custGeom>
              <a:avLst/>
              <a:gdLst/>
              <a:ahLst/>
              <a:cxnLst/>
              <a:rect r="r" b="b" t="t" l="l"/>
              <a:pathLst>
                <a:path h="2955826" w="3379842">
                  <a:moveTo>
                    <a:pt x="0" y="0"/>
                  </a:moveTo>
                  <a:lnTo>
                    <a:pt x="3379843" y="0"/>
                  </a:lnTo>
                  <a:lnTo>
                    <a:pt x="3379843" y="2955825"/>
                  </a:lnTo>
                  <a:lnTo>
                    <a:pt x="0" y="29558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 rot="-1829792">
              <a:off x="2632980" y="4885409"/>
              <a:ext cx="1085484" cy="3702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11"/>
                </a:lnSpc>
              </a:pPr>
              <a:r>
                <a:rPr lang="en-US" sz="1759" spc="-35">
                  <a:solidFill>
                    <a:srgbClr val="646464"/>
                  </a:solidFill>
                  <a:latin typeface="Poppins"/>
                  <a:ea typeface="Poppins"/>
                  <a:cs typeface="Poppins"/>
                  <a:sym typeface="Poppins"/>
                </a:rPr>
                <a:t>...................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-1829792">
              <a:off x="3239605" y="5229056"/>
              <a:ext cx="364915" cy="3702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11"/>
                </a:lnSpc>
              </a:pPr>
              <a:r>
                <a:rPr lang="en-US" sz="1759" spc="-35">
                  <a:solidFill>
                    <a:srgbClr val="646464"/>
                  </a:solidFill>
                  <a:latin typeface="Poppins"/>
                  <a:ea typeface="Poppins"/>
                  <a:cs typeface="Poppins"/>
                  <a:sym typeface="Poppins"/>
                </a:rPr>
                <a:t>20</a:t>
              </a:r>
            </a:p>
          </p:txBody>
        </p:sp>
        <p:sp>
          <p:nvSpPr>
            <p:cNvPr name="Freeform 9" id="9"/>
            <p:cNvSpPr/>
            <p:nvPr/>
          </p:nvSpPr>
          <p:spPr>
            <a:xfrm flipH="true" flipV="true" rot="3556321">
              <a:off x="3289869" y="4900681"/>
              <a:ext cx="27238" cy="778228"/>
            </a:xfrm>
            <a:custGeom>
              <a:avLst/>
              <a:gdLst/>
              <a:ahLst/>
              <a:cxnLst/>
              <a:rect r="r" b="b" t="t" l="l"/>
              <a:pathLst>
                <a:path h="778228" w="27238">
                  <a:moveTo>
                    <a:pt x="27238" y="778229"/>
                  </a:moveTo>
                  <a:lnTo>
                    <a:pt x="0" y="778229"/>
                  </a:lnTo>
                  <a:lnTo>
                    <a:pt x="0" y="0"/>
                  </a:lnTo>
                  <a:lnTo>
                    <a:pt x="27238" y="0"/>
                  </a:lnTo>
                  <a:lnTo>
                    <a:pt x="27238" y="778229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3659482" y="5546899"/>
            <a:ext cx="16038" cy="4276800"/>
          </a:xfrm>
          <a:custGeom>
            <a:avLst/>
            <a:gdLst/>
            <a:ahLst/>
            <a:cxnLst/>
            <a:rect r="r" b="b" t="t" l="l"/>
            <a:pathLst>
              <a:path h="4276800" w="16038">
                <a:moveTo>
                  <a:pt x="0" y="0"/>
                </a:moveTo>
                <a:lnTo>
                  <a:pt x="16038" y="0"/>
                </a:lnTo>
                <a:lnTo>
                  <a:pt x="16038" y="4276800"/>
                </a:lnTo>
                <a:lnTo>
                  <a:pt x="0" y="4276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7543" y="142049"/>
            <a:ext cx="978871" cy="978871"/>
          </a:xfrm>
          <a:custGeom>
            <a:avLst/>
            <a:gdLst/>
            <a:ahLst/>
            <a:cxnLst/>
            <a:rect r="r" b="b" t="t" l="l"/>
            <a:pathLst>
              <a:path h="978871" w="978871">
                <a:moveTo>
                  <a:pt x="0" y="0"/>
                </a:moveTo>
                <a:lnTo>
                  <a:pt x="978871" y="0"/>
                </a:lnTo>
                <a:lnTo>
                  <a:pt x="978871" y="978871"/>
                </a:lnTo>
                <a:lnTo>
                  <a:pt x="0" y="97887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3746705" y="7604722"/>
            <a:ext cx="1945090" cy="371335"/>
            <a:chOff x="0" y="0"/>
            <a:chExt cx="2593453" cy="49511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593453" cy="495114"/>
            </a:xfrm>
            <a:custGeom>
              <a:avLst/>
              <a:gdLst/>
              <a:ahLst/>
              <a:cxnLst/>
              <a:rect r="r" b="b" t="t" l="l"/>
              <a:pathLst>
                <a:path h="495114" w="2593453">
                  <a:moveTo>
                    <a:pt x="0" y="0"/>
                  </a:moveTo>
                  <a:lnTo>
                    <a:pt x="2593453" y="0"/>
                  </a:lnTo>
                  <a:lnTo>
                    <a:pt x="2593453" y="495114"/>
                  </a:lnTo>
                  <a:lnTo>
                    <a:pt x="0" y="495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 rot="0">
              <a:off x="661290" y="77589"/>
              <a:ext cx="1270873" cy="3113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60"/>
                </a:lnSpc>
              </a:pPr>
              <a:r>
                <a:rPr lang="en-US" b="true" sz="1400" spc="140">
                  <a:solidFill>
                    <a:srgbClr val="FCFCFC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WRITING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11349" y="1932505"/>
            <a:ext cx="7337301" cy="1425380"/>
            <a:chOff x="0" y="0"/>
            <a:chExt cx="2629523" cy="51082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629523" cy="510824"/>
            </a:xfrm>
            <a:custGeom>
              <a:avLst/>
              <a:gdLst/>
              <a:ahLst/>
              <a:cxnLst/>
              <a:rect r="r" b="b" t="t" l="l"/>
              <a:pathLst>
                <a:path h="510824" w="2629523">
                  <a:moveTo>
                    <a:pt x="12662" y="0"/>
                  </a:moveTo>
                  <a:lnTo>
                    <a:pt x="2616861" y="0"/>
                  </a:lnTo>
                  <a:cubicBezTo>
                    <a:pt x="2620220" y="0"/>
                    <a:pt x="2623440" y="1334"/>
                    <a:pt x="2625815" y="3709"/>
                  </a:cubicBezTo>
                  <a:cubicBezTo>
                    <a:pt x="2628189" y="6083"/>
                    <a:pt x="2629523" y="9304"/>
                    <a:pt x="2629523" y="12662"/>
                  </a:cubicBezTo>
                  <a:lnTo>
                    <a:pt x="2629523" y="498162"/>
                  </a:lnTo>
                  <a:cubicBezTo>
                    <a:pt x="2629523" y="501520"/>
                    <a:pt x="2628189" y="504741"/>
                    <a:pt x="2625815" y="507115"/>
                  </a:cubicBezTo>
                  <a:cubicBezTo>
                    <a:pt x="2623440" y="509490"/>
                    <a:pt x="2620220" y="510824"/>
                    <a:pt x="2616861" y="510824"/>
                  </a:cubicBezTo>
                  <a:lnTo>
                    <a:pt x="12662" y="510824"/>
                  </a:lnTo>
                  <a:cubicBezTo>
                    <a:pt x="9304" y="510824"/>
                    <a:pt x="6083" y="509490"/>
                    <a:pt x="3709" y="507115"/>
                  </a:cubicBezTo>
                  <a:cubicBezTo>
                    <a:pt x="1334" y="504741"/>
                    <a:pt x="0" y="501520"/>
                    <a:pt x="0" y="498162"/>
                  </a:cubicBezTo>
                  <a:lnTo>
                    <a:pt x="0" y="12662"/>
                  </a:lnTo>
                  <a:cubicBezTo>
                    <a:pt x="0" y="9304"/>
                    <a:pt x="1334" y="6083"/>
                    <a:pt x="3709" y="3709"/>
                  </a:cubicBezTo>
                  <a:cubicBezTo>
                    <a:pt x="6083" y="1334"/>
                    <a:pt x="9304" y="0"/>
                    <a:pt x="12662" y="0"/>
                  </a:cubicBezTo>
                  <a:close/>
                </a:path>
              </a:pathLst>
            </a:custGeom>
            <a:solidFill>
              <a:srgbClr val="FFDE59"/>
            </a:solidFill>
            <a:ln cap="sq">
              <a:noFill/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19050"/>
              <a:ext cx="2629523" cy="5298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215342" y="5130461"/>
            <a:ext cx="1945090" cy="371335"/>
            <a:chOff x="0" y="0"/>
            <a:chExt cx="2593453" cy="49511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593453" cy="495114"/>
            </a:xfrm>
            <a:custGeom>
              <a:avLst/>
              <a:gdLst/>
              <a:ahLst/>
              <a:cxnLst/>
              <a:rect r="r" b="b" t="t" l="l"/>
              <a:pathLst>
                <a:path h="495114" w="2593453">
                  <a:moveTo>
                    <a:pt x="0" y="0"/>
                  </a:moveTo>
                  <a:lnTo>
                    <a:pt x="2593453" y="0"/>
                  </a:lnTo>
                  <a:lnTo>
                    <a:pt x="2593453" y="495114"/>
                  </a:lnTo>
                  <a:lnTo>
                    <a:pt x="0" y="495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 rot="0">
              <a:off x="469564" y="77589"/>
              <a:ext cx="1654325" cy="3113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60"/>
                </a:lnSpc>
              </a:pPr>
              <a:r>
                <a:rPr lang="en-US" b="true" sz="1400" spc="140">
                  <a:solidFill>
                    <a:srgbClr val="FCFCFC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LANGUAGE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99869" y="1504020"/>
            <a:ext cx="1945090" cy="371335"/>
            <a:chOff x="0" y="0"/>
            <a:chExt cx="2593453" cy="495114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593453" cy="495114"/>
            </a:xfrm>
            <a:custGeom>
              <a:avLst/>
              <a:gdLst/>
              <a:ahLst/>
              <a:cxnLst/>
              <a:rect r="r" b="b" t="t" l="l"/>
              <a:pathLst>
                <a:path h="495114" w="2593453">
                  <a:moveTo>
                    <a:pt x="0" y="0"/>
                  </a:moveTo>
                  <a:lnTo>
                    <a:pt x="2593453" y="0"/>
                  </a:lnTo>
                  <a:lnTo>
                    <a:pt x="2593453" y="495114"/>
                  </a:lnTo>
                  <a:lnTo>
                    <a:pt x="0" y="495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 rot="0">
              <a:off x="26182" y="77589"/>
              <a:ext cx="2541089" cy="3113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60"/>
                </a:lnSpc>
              </a:pPr>
              <a:r>
                <a:rPr lang="en-US" b="true" sz="1400" spc="140">
                  <a:solidFill>
                    <a:srgbClr val="FCFCFC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COMPREHENSION</a:t>
              </a: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199869" y="1949455"/>
            <a:ext cx="7188121" cy="1367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260"/>
              </a:lnSpc>
            </a:pPr>
            <a:r>
              <a:rPr lang="en-US" b="true" sz="900" spc="-18">
                <a:solidFill>
                  <a:srgbClr val="323642"/>
                </a:solidFill>
                <a:latin typeface="TT Norms Bold"/>
                <a:ea typeface="TT Norms Bold"/>
                <a:cs typeface="TT Norms Bold"/>
                <a:sym typeface="TT Norms Bold"/>
              </a:rPr>
              <a:t>Name</a:t>
            </a:r>
            <a:r>
              <a:rPr lang="en-US" sz="900" spc="-18">
                <a:solidFill>
                  <a:srgbClr val="323642"/>
                </a:solidFill>
                <a:latin typeface="TT Norms"/>
                <a:ea typeface="TT Norms"/>
                <a:cs typeface="TT Norms"/>
                <a:sym typeface="TT Norms"/>
              </a:rPr>
              <a:t>: Salma     </a:t>
            </a:r>
            <a:r>
              <a:rPr lang="en-US" b="true" sz="900" spc="-18">
                <a:solidFill>
                  <a:srgbClr val="323642"/>
                </a:solidFill>
                <a:latin typeface="TT Norms Bold"/>
                <a:ea typeface="TT Norms Bold"/>
                <a:cs typeface="TT Norms Bold"/>
                <a:sym typeface="TT Norms Bold"/>
              </a:rPr>
              <a:t>Grade</a:t>
            </a:r>
            <a:r>
              <a:rPr lang="en-US" sz="900" spc="-18">
                <a:solidFill>
                  <a:srgbClr val="323642"/>
                </a:solidFill>
                <a:latin typeface="TT Norms"/>
                <a:ea typeface="TT Norms"/>
                <a:cs typeface="TT Norms"/>
                <a:sym typeface="TT Norms"/>
              </a:rPr>
              <a:t>: Middle School Year 2</a:t>
            </a:r>
          </a:p>
          <a:p>
            <a:pPr algn="just">
              <a:lnSpc>
                <a:spcPts val="1260"/>
              </a:lnSpc>
            </a:pPr>
            <a:r>
              <a:rPr lang="en-US" sz="900" spc="-18">
                <a:solidFill>
                  <a:srgbClr val="323642"/>
                </a:solidFill>
                <a:latin typeface="TT Norms"/>
                <a:ea typeface="TT Norms"/>
                <a:cs typeface="TT Norms"/>
                <a:sym typeface="TT Norms"/>
              </a:rPr>
              <a:t>     I love free-time activities and sports! I can play tennis, handball, and volleyball. I play handball with my classmates after school. On Saturdays, I play tennis in the sports club. I also play volleyball at school. I can’t swim, but I want to learn one day. I also like music and languages. I speak Arabic and French. I want to learn English because I like English movies. In my free time, I listen to music and ride my bike with my sister. I don’t like to play chess, but I like to paint sometimes. After school, I go to clubs. I like to meet new friends and learn new things.</a:t>
            </a:r>
          </a:p>
          <a:p>
            <a:pPr algn="just">
              <a:lnSpc>
                <a:spcPts val="1260"/>
              </a:lnSpc>
            </a:pPr>
            <a:r>
              <a:rPr lang="en-US" b="true" sz="900" spc="-18">
                <a:solidFill>
                  <a:srgbClr val="323642"/>
                </a:solidFill>
                <a:latin typeface="TT Norms Bold"/>
                <a:ea typeface="TT Norms Bold"/>
                <a:cs typeface="TT Norms Bold"/>
                <a:sym typeface="TT Norms Bold"/>
              </a:rPr>
              <a:t>Clubs</a:t>
            </a:r>
            <a:r>
              <a:rPr lang="en-US" sz="900" spc="-18">
                <a:solidFill>
                  <a:srgbClr val="323642"/>
                </a:solidFill>
                <a:latin typeface="TT Norms"/>
                <a:ea typeface="TT Norms"/>
                <a:cs typeface="TT Norms"/>
                <a:sym typeface="TT Norms"/>
              </a:rPr>
              <a:t>:</a:t>
            </a:r>
          </a:p>
          <a:p>
            <a:pPr algn="just">
              <a:lnSpc>
                <a:spcPts val="1260"/>
              </a:lnSpc>
            </a:pPr>
            <a:r>
              <a:rPr lang="en-US" sz="900" spc="-18">
                <a:solidFill>
                  <a:srgbClr val="323642"/>
                </a:solidFill>
                <a:latin typeface="TT Norms"/>
                <a:ea typeface="TT Norms"/>
                <a:cs typeface="TT Norms"/>
                <a:sym typeface="TT Norms"/>
              </a:rPr>
              <a:t>Handball Club (Tuesday – 5:00 PM)</a:t>
            </a:r>
          </a:p>
          <a:p>
            <a:pPr algn="just">
              <a:lnSpc>
                <a:spcPts val="1260"/>
              </a:lnSpc>
            </a:pPr>
            <a:r>
              <a:rPr lang="en-US" sz="900" spc="-18">
                <a:solidFill>
                  <a:srgbClr val="323642"/>
                </a:solidFill>
                <a:latin typeface="TT Norms"/>
                <a:ea typeface="TT Norms"/>
                <a:cs typeface="TT Norms"/>
                <a:sym typeface="TT Norms"/>
              </a:rPr>
              <a:t>Music Club (Friday – 3:00 PM)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199869" y="5580342"/>
            <a:ext cx="3351318" cy="1052830"/>
            <a:chOff x="0" y="0"/>
            <a:chExt cx="4468424" cy="1403773"/>
          </a:xfrm>
        </p:grpSpPr>
        <p:sp>
          <p:nvSpPr>
            <p:cNvPr name="TextBox 26" id="26"/>
            <p:cNvSpPr txBox="true"/>
            <p:nvPr/>
          </p:nvSpPr>
          <p:spPr>
            <a:xfrm rot="0">
              <a:off x="4693" y="-19050"/>
              <a:ext cx="4463731" cy="2137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1. Circle the correct word. (2 pts.)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0" y="207433"/>
              <a:ext cx="4468424" cy="11963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18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I (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don’t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/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doesn’t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) like to swim.</a:t>
              </a:r>
            </a:p>
            <a:p>
              <a:pPr algn="l" marL="259080" indent="-129540" lvl="1">
                <a:lnSpc>
                  <a:spcPts val="18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(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Do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/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Does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) y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o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u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like to pl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ay 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socc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er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?</a:t>
              </a:r>
            </a:p>
            <a:p>
              <a:pPr algn="l" marL="259080" indent="-129540" lvl="1">
                <a:lnSpc>
                  <a:spcPts val="18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(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Do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/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Does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) your friend like t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o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listen to music?</a:t>
              </a:r>
            </a:p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       ➝ No, he (</a:t>
              </a:r>
              <a:r>
                <a:rPr lang="en-US" sz="1200" spc="-24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does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/ </a:t>
              </a:r>
              <a:r>
                <a:rPr lang="en-US" sz="1200" spc="-24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doesn’t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)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0" y="368511"/>
            <a:ext cx="7560000" cy="528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323642"/>
                </a:solidFill>
                <a:latin typeface="Bellaboo"/>
                <a:ea typeface="Bellaboo"/>
                <a:cs typeface="Bellaboo"/>
                <a:sym typeface="Bellaboo"/>
              </a:rPr>
              <a:t>Flue</a:t>
            </a:r>
            <a:r>
              <a:rPr lang="en-US" sz="3200">
                <a:solidFill>
                  <a:srgbClr val="323642"/>
                </a:solidFill>
                <a:latin typeface="Bellaboo"/>
                <a:ea typeface="Bellaboo"/>
                <a:cs typeface="Bellaboo"/>
                <a:sym typeface="Bellaboo"/>
              </a:rPr>
              <a:t>ntlearners.com School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215342" y="1139970"/>
            <a:ext cx="4715791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spc="-27" b="true">
                <a:solidFill>
                  <a:srgbClr val="646464"/>
                </a:solidFill>
                <a:latin typeface="Poppins Bold"/>
                <a:ea typeface="Poppins Bold"/>
                <a:cs typeface="Poppins Bold"/>
                <a:sym typeface="Poppins Bold"/>
              </a:rPr>
              <a:t>Name</a:t>
            </a:r>
            <a:r>
              <a:rPr lang="en-US" sz="1399" spc="-27">
                <a:solidFill>
                  <a:srgbClr val="646464"/>
                </a:solidFill>
                <a:latin typeface="Poppins Light"/>
                <a:ea typeface="Poppins Light"/>
                <a:cs typeface="Poppins Light"/>
                <a:sym typeface="Poppins Light"/>
              </a:rPr>
              <a:t>: ...................................................................................................... </a:t>
            </a:r>
            <a:r>
              <a:rPr lang="en-US" sz="1399" spc="-27" b="true">
                <a:solidFill>
                  <a:srgbClr val="646464"/>
                </a:solidFill>
                <a:latin typeface="Poppins Bold"/>
                <a:ea typeface="Poppins Bold"/>
                <a:cs typeface="Poppins Bold"/>
                <a:sym typeface="Poppins Bold"/>
              </a:rPr>
              <a:t>Class</a:t>
            </a:r>
            <a:r>
              <a:rPr lang="en-US" sz="1399" spc="-27">
                <a:solidFill>
                  <a:srgbClr val="646464"/>
                </a:solidFill>
                <a:latin typeface="Poppins Light"/>
                <a:ea typeface="Poppins Light"/>
                <a:cs typeface="Poppins Light"/>
                <a:sym typeface="Poppins Light"/>
              </a:rPr>
              <a:t>: ......../........  </a:t>
            </a:r>
          </a:p>
        </p:txBody>
      </p:sp>
      <p:grpSp>
        <p:nvGrpSpPr>
          <p:cNvPr name="Group 30" id="30"/>
          <p:cNvGrpSpPr/>
          <p:nvPr/>
        </p:nvGrpSpPr>
        <p:grpSpPr>
          <a:xfrm rot="0">
            <a:off x="186337" y="3424560"/>
            <a:ext cx="3584301" cy="891196"/>
            <a:chOff x="0" y="0"/>
            <a:chExt cx="4779067" cy="1188262"/>
          </a:xfrm>
        </p:grpSpPr>
        <p:sp>
          <p:nvSpPr>
            <p:cNvPr name="TextBox 31" id="31"/>
            <p:cNvSpPr txBox="true"/>
            <p:nvPr/>
          </p:nvSpPr>
          <p:spPr>
            <a:xfrm rot="0">
              <a:off x="0" y="176707"/>
              <a:ext cx="4779067" cy="10115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216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Salma can play volleyball. (.......................)</a:t>
              </a:r>
            </a:p>
            <a:p>
              <a:pPr algn="l" marL="259080" indent="-129540" lvl="1">
                <a:lnSpc>
                  <a:spcPts val="216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She plays handball after school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 (.......................)</a:t>
              </a:r>
            </a:p>
            <a:p>
              <a:pPr algn="l" marL="259080" indent="-129540" lvl="1">
                <a:lnSpc>
                  <a:spcPts val="216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She goes to a music club on Tuesday. (.......................)</a:t>
              </a:r>
            </a:p>
          </p:txBody>
        </p:sp>
        <p:sp>
          <p:nvSpPr>
            <p:cNvPr name="TextBox 32" id="32"/>
            <p:cNvSpPr txBox="true"/>
            <p:nvPr/>
          </p:nvSpPr>
          <p:spPr>
            <a:xfrm rot="0">
              <a:off x="0" y="-19050"/>
              <a:ext cx="3870660" cy="2137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1. Write (True) or (False). (1.5 pt.)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99869" y="4382431"/>
            <a:ext cx="4301382" cy="690880"/>
            <a:chOff x="0" y="0"/>
            <a:chExt cx="5735176" cy="921173"/>
          </a:xfrm>
        </p:grpSpPr>
        <p:sp>
          <p:nvSpPr>
            <p:cNvPr name="TextBox 34" id="34"/>
            <p:cNvSpPr txBox="true"/>
            <p:nvPr/>
          </p:nvSpPr>
          <p:spPr>
            <a:xfrm rot="0">
              <a:off x="2346" y="175683"/>
              <a:ext cx="5732830" cy="7454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2400"/>
                </a:lnSpc>
                <a:buFont typeface="Arial"/>
                <a:buChar char="•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In her free time, Salma likes to (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ride her bike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-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take a walk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)</a:t>
              </a:r>
            </a:p>
            <a:p>
              <a:pPr algn="l" marL="259080" indent="-129540" lvl="1">
                <a:lnSpc>
                  <a:spcPts val="2400"/>
                </a:lnSpc>
                <a:buFont typeface="Arial"/>
                <a:buChar char="•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She wants to learn English because she likes (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songs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-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movies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)</a:t>
              </a:r>
            </a:p>
          </p:txBody>
        </p:sp>
        <p:sp>
          <p:nvSpPr>
            <p:cNvPr name="TextBox 35" id="35"/>
            <p:cNvSpPr txBox="true"/>
            <p:nvPr/>
          </p:nvSpPr>
          <p:spPr>
            <a:xfrm rot="0">
              <a:off x="0" y="-9525"/>
              <a:ext cx="3384808" cy="2042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399"/>
                </a:lnSpc>
              </a:pPr>
              <a:r>
                <a:rPr lang="en-US" sz="999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2. Choose the correct option. (1 pt.)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99869" y="6699847"/>
            <a:ext cx="3351318" cy="976630"/>
            <a:chOff x="0" y="0"/>
            <a:chExt cx="4468424" cy="1302173"/>
          </a:xfrm>
        </p:grpSpPr>
        <p:sp>
          <p:nvSpPr>
            <p:cNvPr name="TextBox 37" id="37"/>
            <p:cNvSpPr txBox="true"/>
            <p:nvPr/>
          </p:nvSpPr>
          <p:spPr>
            <a:xfrm rot="0">
              <a:off x="0" y="-19050"/>
              <a:ext cx="4146288" cy="2137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2. Complete with “</a:t>
              </a:r>
              <a:r>
                <a:rPr lang="en-US" sz="1000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play - do</a:t>
              </a: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” (1.5 pt.)</a:t>
              </a:r>
            </a:p>
          </p:txBody>
        </p:sp>
        <p:sp>
          <p:nvSpPr>
            <p:cNvPr name="TextBox 38" id="38"/>
            <p:cNvSpPr txBox="true"/>
            <p:nvPr/>
          </p:nvSpPr>
          <p:spPr>
            <a:xfrm rot="0">
              <a:off x="0" y="150283"/>
              <a:ext cx="4468424" cy="11518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I ....................................... karate.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</a:t>
              </a:r>
            </a:p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I ....................................... volleyball.</a:t>
              </a:r>
            </a:p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I ....................................... gymnastics.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199869" y="7733627"/>
            <a:ext cx="3475651" cy="1281430"/>
            <a:chOff x="0" y="0"/>
            <a:chExt cx="4634201" cy="1708573"/>
          </a:xfrm>
        </p:grpSpPr>
        <p:sp>
          <p:nvSpPr>
            <p:cNvPr name="TextBox 40" id="40"/>
            <p:cNvSpPr txBox="true"/>
            <p:nvPr/>
          </p:nvSpPr>
          <p:spPr>
            <a:xfrm rot="0">
              <a:off x="0" y="-19050"/>
              <a:ext cx="4634201" cy="2137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3. Circle the correct response for each statement. (1 pt.)</a:t>
              </a:r>
            </a:p>
          </p:txBody>
        </p:sp>
        <p:sp>
          <p:nvSpPr>
            <p:cNvPr name="TextBox 41" id="41"/>
            <p:cNvSpPr txBox="true"/>
            <p:nvPr/>
          </p:nvSpPr>
          <p:spPr>
            <a:xfrm rot="0">
              <a:off x="0" y="150283"/>
              <a:ext cx="4524014" cy="15582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I don’t like to watch tv.</a:t>
              </a:r>
            </a:p>
            <a:p>
              <a:pPr algn="l">
                <a:lnSpc>
                  <a:spcPts val="24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        ➝ </a:t>
              </a:r>
              <a:r>
                <a:rPr lang="en-US" sz="1200" spc="-24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I don’t.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/ </a:t>
              </a:r>
              <a:r>
                <a:rPr lang="en-US" sz="1200" spc="-24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I don’t either.</a:t>
              </a:r>
            </a:p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I like to play tennis.</a:t>
              </a:r>
            </a:p>
            <a:p>
              <a:pPr algn="l">
                <a:lnSpc>
                  <a:spcPts val="24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        ➝ </a:t>
              </a:r>
              <a:r>
                <a:rPr lang="en-US" sz="1200" spc="-24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I don’t.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/ </a:t>
              </a:r>
              <a:r>
                <a:rPr lang="en-US" sz="1200" spc="-24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I don’t either.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3671101" y="5580342"/>
            <a:ext cx="3862627" cy="1919605"/>
            <a:chOff x="0" y="0"/>
            <a:chExt cx="5150169" cy="2559473"/>
          </a:xfrm>
        </p:grpSpPr>
        <p:sp>
          <p:nvSpPr>
            <p:cNvPr name="TextBox 43" id="43"/>
            <p:cNvSpPr txBox="true"/>
            <p:nvPr/>
          </p:nvSpPr>
          <p:spPr>
            <a:xfrm rot="0">
              <a:off x="160691" y="-19050"/>
              <a:ext cx="3425043" cy="2137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5. Put the sentences in order. (3 pts.)</a:t>
              </a:r>
            </a:p>
          </p:txBody>
        </p:sp>
        <p:sp>
          <p:nvSpPr>
            <p:cNvPr name="TextBox 44" id="44"/>
            <p:cNvSpPr txBox="true"/>
            <p:nvPr/>
          </p:nvSpPr>
          <p:spPr>
            <a:xfrm rot="0">
              <a:off x="0" y="188383"/>
              <a:ext cx="5150169" cy="23710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2400"/>
                </a:lnSpc>
                <a:buFont typeface="Arial"/>
                <a:buChar char="•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I play at the sports club near my house. (...................)</a:t>
              </a:r>
            </a:p>
            <a:p>
              <a:pPr algn="l" marL="259080" indent="-129540" lvl="1">
                <a:lnSpc>
                  <a:spcPts val="2400"/>
                </a:lnSpc>
                <a:buFont typeface="Arial"/>
                <a:buChar char="•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Really? Where do you play volleyball? (...................)</a:t>
              </a:r>
            </a:p>
            <a:p>
              <a:pPr algn="l" marL="259080" indent="-129540" lvl="1">
                <a:lnSpc>
                  <a:spcPts val="2400"/>
                </a:lnSpc>
                <a:buFont typeface="Arial"/>
                <a:buChar char="•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Yes, I do. I like to play volleyball. (...................)</a:t>
              </a:r>
            </a:p>
            <a:p>
              <a:pPr algn="l" marL="259080" indent="-129540" lvl="1">
                <a:lnSpc>
                  <a:spcPts val="2400"/>
                </a:lnSpc>
                <a:buFont typeface="Arial"/>
                <a:buChar char="•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I go with my cousin after school. (...................)</a:t>
              </a:r>
            </a:p>
            <a:p>
              <a:pPr algn="l" marL="259080" indent="-129540" lvl="1">
                <a:lnSpc>
                  <a:spcPts val="2400"/>
                </a:lnSpc>
                <a:buFont typeface="Arial"/>
                <a:buChar char="•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Who do you go with? (...................)</a:t>
              </a:r>
            </a:p>
            <a:p>
              <a:pPr algn="l" marL="259080" indent="-129540" lvl="1">
                <a:lnSpc>
                  <a:spcPts val="2400"/>
                </a:lnSpc>
                <a:buFont typeface="Arial"/>
                <a:buChar char="•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Do you like sports? (...................)</a:t>
              </a: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2271395" y="896831"/>
            <a:ext cx="2950619" cy="210702"/>
            <a:chOff x="0" y="0"/>
            <a:chExt cx="3934158" cy="280937"/>
          </a:xfrm>
        </p:grpSpPr>
        <p:sp>
          <p:nvSpPr>
            <p:cNvPr name="TextBox 46" id="46"/>
            <p:cNvSpPr txBox="true"/>
            <p:nvPr/>
          </p:nvSpPr>
          <p:spPr>
            <a:xfrm rot="0">
              <a:off x="2332704" y="-17513"/>
              <a:ext cx="1601454" cy="2984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679"/>
                </a:lnSpc>
              </a:pPr>
              <a:r>
                <a:rPr lang="en-US" sz="1399" spc="-27" b="true">
                  <a:solidFill>
                    <a:srgbClr val="6464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Timing</a:t>
              </a:r>
              <a:r>
                <a:rPr lang="en-US" sz="1399" spc="-27">
                  <a:solidFill>
                    <a:srgbClr val="646464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: 1 hour</a:t>
              </a:r>
            </a:p>
          </p:txBody>
        </p:sp>
        <p:sp>
          <p:nvSpPr>
            <p:cNvPr name="TextBox 47" id="47"/>
            <p:cNvSpPr txBox="true"/>
            <p:nvPr/>
          </p:nvSpPr>
          <p:spPr>
            <a:xfrm rot="0">
              <a:off x="0" y="-19050"/>
              <a:ext cx="2150565" cy="2984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679"/>
                </a:lnSpc>
              </a:pPr>
              <a:r>
                <a:rPr lang="en-US" sz="1399" spc="-27" b="true">
                  <a:solidFill>
                    <a:srgbClr val="6464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Semester</a:t>
              </a:r>
              <a:r>
                <a:rPr lang="en-US" sz="1399" spc="-27">
                  <a:solidFill>
                    <a:srgbClr val="646464"/>
                  </a:solidFill>
                  <a:latin typeface="Poppins"/>
                  <a:ea typeface="Poppins"/>
                  <a:cs typeface="Poppins"/>
                  <a:sym typeface="Poppins"/>
                </a:rPr>
                <a:t> 2</a:t>
              </a: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4367313" y="3424560"/>
            <a:ext cx="3192687" cy="1410970"/>
            <a:chOff x="0" y="0"/>
            <a:chExt cx="4256916" cy="1881293"/>
          </a:xfrm>
        </p:grpSpPr>
        <p:sp>
          <p:nvSpPr>
            <p:cNvPr name="TextBox 49" id="49"/>
            <p:cNvSpPr txBox="true"/>
            <p:nvPr/>
          </p:nvSpPr>
          <p:spPr>
            <a:xfrm rot="0">
              <a:off x="4148" y="226483"/>
              <a:ext cx="4252768" cy="1654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1679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What sports does Salma play?</a:t>
              </a:r>
            </a:p>
            <a:p>
              <a:pPr algn="l">
                <a:lnSpc>
                  <a:spcPts val="1679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</a:t>
              </a:r>
            </a:p>
            <a:p>
              <a:pPr algn="l" marL="259080" indent="-129540" lvl="1">
                <a:lnSpc>
                  <a:spcPts val="1679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Who does she play handball with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?</a:t>
              </a:r>
            </a:p>
            <a:p>
              <a:pPr algn="l">
                <a:lnSpc>
                  <a:spcPts val="1679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</a:t>
              </a:r>
            </a:p>
            <a:p>
              <a:pPr algn="l" marL="259080" indent="-129540" lvl="1">
                <a:lnSpc>
                  <a:spcPts val="1679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When does she play tennis?</a:t>
              </a:r>
            </a:p>
            <a:p>
              <a:pPr algn="l">
                <a:lnSpc>
                  <a:spcPts val="1679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</a:t>
              </a:r>
            </a:p>
          </p:txBody>
        </p:sp>
        <p:sp>
          <p:nvSpPr>
            <p:cNvPr name="TextBox 50" id="50"/>
            <p:cNvSpPr txBox="true"/>
            <p:nvPr/>
          </p:nvSpPr>
          <p:spPr>
            <a:xfrm rot="0">
              <a:off x="0" y="-19050"/>
              <a:ext cx="3474078" cy="2137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3. Answer the following questions. (3 pts.)</a:t>
              </a:r>
            </a:p>
          </p:txBody>
        </p:sp>
      </p:grpSp>
      <p:sp>
        <p:nvSpPr>
          <p:cNvPr name="TextBox 51" id="51"/>
          <p:cNvSpPr txBox="true"/>
          <p:nvPr/>
        </p:nvSpPr>
        <p:spPr>
          <a:xfrm rot="0">
            <a:off x="4954066" y="1139970"/>
            <a:ext cx="1273457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spc="-27" b="true">
                <a:solidFill>
                  <a:srgbClr val="646464"/>
                </a:solidFill>
                <a:latin typeface="Poppins Bold"/>
                <a:ea typeface="Poppins Bold"/>
                <a:cs typeface="Poppins Bold"/>
                <a:sym typeface="Poppins Bold"/>
              </a:rPr>
              <a:t>Number</a:t>
            </a:r>
            <a:r>
              <a:rPr lang="en-US" sz="1399" spc="-27">
                <a:solidFill>
                  <a:srgbClr val="646464"/>
                </a:solidFill>
                <a:latin typeface="Poppins Light"/>
                <a:ea typeface="Poppins Light"/>
                <a:cs typeface="Poppins Light"/>
                <a:sym typeface="Poppins Light"/>
              </a:rPr>
              <a:t>: ............</a:t>
            </a:r>
          </a:p>
        </p:txBody>
      </p:sp>
      <p:grpSp>
        <p:nvGrpSpPr>
          <p:cNvPr name="Group 52" id="52"/>
          <p:cNvGrpSpPr/>
          <p:nvPr/>
        </p:nvGrpSpPr>
        <p:grpSpPr>
          <a:xfrm rot="0">
            <a:off x="-57407" y="9072206"/>
            <a:ext cx="3804112" cy="1437609"/>
            <a:chOff x="0" y="0"/>
            <a:chExt cx="5072149" cy="1916812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2819937" y="499533"/>
              <a:ext cx="1142225" cy="1081999"/>
            </a:xfrm>
            <a:custGeom>
              <a:avLst/>
              <a:gdLst/>
              <a:ahLst/>
              <a:cxnLst/>
              <a:rect r="r" b="b" t="t" l="l"/>
              <a:pathLst>
                <a:path h="1081999" w="1142225">
                  <a:moveTo>
                    <a:pt x="0" y="0"/>
                  </a:moveTo>
                  <a:lnTo>
                    <a:pt x="1142225" y="0"/>
                  </a:lnTo>
                  <a:lnTo>
                    <a:pt x="1142225" y="1081999"/>
                  </a:lnTo>
                  <a:lnTo>
                    <a:pt x="0" y="1081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0">
              <a:off x="324992" y="499533"/>
              <a:ext cx="1384958" cy="1081999"/>
            </a:xfrm>
            <a:custGeom>
              <a:avLst/>
              <a:gdLst/>
              <a:ahLst/>
              <a:cxnLst/>
              <a:rect r="r" b="b" t="t" l="l"/>
              <a:pathLst>
                <a:path h="1081999" w="1384958">
                  <a:moveTo>
                    <a:pt x="0" y="0"/>
                  </a:moveTo>
                  <a:lnTo>
                    <a:pt x="1384959" y="0"/>
                  </a:lnTo>
                  <a:lnTo>
                    <a:pt x="1384959" y="1081999"/>
                  </a:lnTo>
                  <a:lnTo>
                    <a:pt x="0" y="1081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0" b="0"/>
              </a:stretch>
            </a:blipFill>
          </p:spPr>
        </p:sp>
        <p:sp>
          <p:nvSpPr>
            <p:cNvPr name="TextBox 55" id="55"/>
            <p:cNvSpPr txBox="true"/>
            <p:nvPr/>
          </p:nvSpPr>
          <p:spPr>
            <a:xfrm rot="0">
              <a:off x="343035" y="-19050"/>
              <a:ext cx="4612817" cy="4423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4. Look at the pictures and write sentences using “can” ”can’t”. (2 pts.)</a:t>
              </a:r>
            </a:p>
          </p:txBody>
        </p:sp>
        <p:sp>
          <p:nvSpPr>
            <p:cNvPr name="TextBox 56" id="56"/>
            <p:cNvSpPr txBox="true"/>
            <p:nvPr/>
          </p:nvSpPr>
          <p:spPr>
            <a:xfrm rot="0">
              <a:off x="0" y="1616457"/>
              <a:ext cx="2536054" cy="3003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216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...................................................</a:t>
              </a:r>
            </a:p>
          </p:txBody>
        </p:sp>
        <p:sp>
          <p:nvSpPr>
            <p:cNvPr name="TextBox 57" id="57"/>
            <p:cNvSpPr txBox="true"/>
            <p:nvPr/>
          </p:nvSpPr>
          <p:spPr>
            <a:xfrm rot="0">
              <a:off x="2536054" y="1616457"/>
              <a:ext cx="2536095" cy="3003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216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...................................................</a:t>
              </a: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3746705" y="7988636"/>
            <a:ext cx="3787023" cy="2510155"/>
            <a:chOff x="0" y="0"/>
            <a:chExt cx="5049364" cy="3346873"/>
          </a:xfrm>
        </p:grpSpPr>
        <p:sp>
          <p:nvSpPr>
            <p:cNvPr name="TextBox 59" id="59"/>
            <p:cNvSpPr txBox="true"/>
            <p:nvPr/>
          </p:nvSpPr>
          <p:spPr>
            <a:xfrm rot="0">
              <a:off x="0" y="-19050"/>
              <a:ext cx="5049364" cy="8995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Complete this paragraph about your friend. (5 pts.)</a:t>
              </a:r>
            </a:p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Use this frame: </a:t>
              </a:r>
              <a:r>
                <a:rPr lang="en-US" sz="1000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My friend’s name is ... He/She is ... years old. He/she likes ... He/She doesn’t like ... He/She can/can’t ... He/She likes to watch ... </a:t>
              </a:r>
            </a:p>
          </p:txBody>
        </p:sp>
        <p:sp>
          <p:nvSpPr>
            <p:cNvPr name="TextBox 60" id="60"/>
            <p:cNvSpPr txBox="true"/>
            <p:nvPr/>
          </p:nvSpPr>
          <p:spPr>
            <a:xfrm rot="0">
              <a:off x="0" y="931333"/>
              <a:ext cx="5049364" cy="24155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    ............................................................................................................................. ..................................................................................................................................</a:t>
              </a:r>
            </a:p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..................................................................................................................................</a:t>
              </a:r>
            </a:p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</a:r>
            </a:p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..................................................................................................................................</a:t>
              </a:r>
            </a:p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..................................................................................................................................</a:t>
              </a:r>
            </a:p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..................................................................................................................................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DAHI62GzZLg</dc:identifier>
  <dcterms:modified xsi:type="dcterms:W3CDTF">2011-08-01T06:04:30Z</dcterms:modified>
  <cp:revision>1</cp:revision>
  <dc:title>Spotlight 1 S02 Test 2</dc:title>
</cp:coreProperties>
</file>