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7556500" cy="10693400"/>
  <p:notesSz cx="6858000" cy="9144000"/>
  <p:embeddedFontLst>
    <p:embeddedFont>
      <p:font typeface="Bellaboo" pitchFamily="2" charset="0"/>
      <p:regular r:id="rId4"/>
    </p:embeddedFont>
    <p:embeddedFont>
      <p:font typeface="Marykate" pitchFamily="2" charset="0"/>
      <p:regular r:id="rId5"/>
    </p:embeddedFont>
    <p:embeddedFont>
      <p:font typeface="Poppins" pitchFamily="2" charset="77"/>
      <p:regular r:id="rId6"/>
      <p:bold r:id="rId7"/>
      <p:italic r:id="rId8"/>
      <p:boldItalic r:id="rId9"/>
    </p:embeddedFont>
    <p:embeddedFont>
      <p:font typeface="Poppins Bold" pitchFamily="2" charset="77"/>
      <p:regular r:id="rId10"/>
      <p:bold r:id="rId11"/>
    </p:embeddedFont>
    <p:embeddedFont>
      <p:font typeface="Poppins Light" panose="00000400000000000000" pitchFamily="2" charset="77"/>
      <p:regular r:id="rId12"/>
      <p:italic r:id="rId13"/>
    </p:embeddedFont>
    <p:embeddedFont>
      <p:font typeface="TT Norms" panose="02000503030000020003" pitchFamily="2" charset="0"/>
      <p:regular r:id="rId14"/>
    </p:embeddedFont>
    <p:embeddedFont>
      <p:font typeface="TT Norms Bold" panose="02000803030000020004" pitchFamily="2" charset="0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71" autoAdjust="0"/>
  </p:normalViewPr>
  <p:slideViewPr>
    <p:cSldViewPr>
      <p:cViewPr varScale="1">
        <p:scale>
          <a:sx n="54" d="100"/>
          <a:sy n="54" d="100"/>
        </p:scale>
        <p:origin x="2848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4.png"/><Relationship Id="rId5" Type="http://schemas.openxmlformats.org/officeDocument/2006/relationships/image" Target="../media/image4.svg"/><Relationship Id="rId10" Type="http://schemas.openxmlformats.org/officeDocument/2006/relationships/image" Target="../media/image13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560000" cy="1444770"/>
          </a:xfrm>
          <a:custGeom>
            <a:avLst/>
            <a:gdLst/>
            <a:ahLst/>
            <a:cxnLst/>
            <a:rect l="l" t="t" r="r" b="b"/>
            <a:pathLst>
              <a:path w="7560000" h="1444770">
                <a:moveTo>
                  <a:pt x="0" y="0"/>
                </a:moveTo>
                <a:lnTo>
                  <a:pt x="7560000" y="0"/>
                </a:lnTo>
                <a:lnTo>
                  <a:pt x="7560000" y="1444770"/>
                </a:lnTo>
                <a:lnTo>
                  <a:pt x="0" y="14447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1966" b="-231299"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3" name="TextBox 3"/>
          <p:cNvSpPr txBox="1"/>
          <p:nvPr/>
        </p:nvSpPr>
        <p:spPr>
          <a:xfrm>
            <a:off x="0" y="-40200"/>
            <a:ext cx="756000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323642"/>
                </a:solidFill>
                <a:latin typeface="Marykate"/>
                <a:ea typeface="Marykate"/>
                <a:cs typeface="Marykate"/>
                <a:sym typeface="Marykate"/>
              </a:rPr>
              <a:t>TEST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393519" y="-3075214"/>
            <a:ext cx="6947252" cy="6528349"/>
            <a:chOff x="0" y="0"/>
            <a:chExt cx="9263002" cy="8704465"/>
          </a:xfrm>
        </p:grpSpPr>
        <p:sp>
          <p:nvSpPr>
            <p:cNvPr id="5" name="Freeform 5"/>
            <p:cNvSpPr/>
            <p:nvPr/>
          </p:nvSpPr>
          <p:spPr>
            <a:xfrm rot="-8532552" flipH="1">
              <a:off x="643174" y="1937482"/>
              <a:ext cx="7976655" cy="4829502"/>
            </a:xfrm>
            <a:custGeom>
              <a:avLst/>
              <a:gdLst/>
              <a:ahLst/>
              <a:cxnLst/>
              <a:rect l="l" t="t" r="r" b="b"/>
              <a:pathLst>
                <a:path w="7976655" h="4829502">
                  <a:moveTo>
                    <a:pt x="7976655" y="0"/>
                  </a:moveTo>
                  <a:lnTo>
                    <a:pt x="0" y="0"/>
                  </a:lnTo>
                  <a:lnTo>
                    <a:pt x="0" y="4829502"/>
                  </a:lnTo>
                  <a:lnTo>
                    <a:pt x="7976655" y="4829502"/>
                  </a:lnTo>
                  <a:lnTo>
                    <a:pt x="7976655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  <p:sp>
          <p:nvSpPr>
            <p:cNvPr id="6" name="Freeform 6"/>
            <p:cNvSpPr/>
            <p:nvPr/>
          </p:nvSpPr>
          <p:spPr>
            <a:xfrm>
              <a:off x="1750284" y="4134495"/>
              <a:ext cx="3379842" cy="2955826"/>
            </a:xfrm>
            <a:custGeom>
              <a:avLst/>
              <a:gdLst/>
              <a:ahLst/>
              <a:cxnLst/>
              <a:rect l="l" t="t" r="r" b="b"/>
              <a:pathLst>
                <a:path w="3379842" h="2955826">
                  <a:moveTo>
                    <a:pt x="0" y="0"/>
                  </a:moveTo>
                  <a:lnTo>
                    <a:pt x="3379843" y="0"/>
                  </a:lnTo>
                  <a:lnTo>
                    <a:pt x="3379843" y="2955825"/>
                  </a:lnTo>
                  <a:lnTo>
                    <a:pt x="0" y="29558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  <p:sp>
          <p:nvSpPr>
            <p:cNvPr id="7" name="TextBox 7"/>
            <p:cNvSpPr txBox="1"/>
            <p:nvPr/>
          </p:nvSpPr>
          <p:spPr>
            <a:xfrm rot="-1829792">
              <a:off x="2632980" y="4885409"/>
              <a:ext cx="1085484" cy="3702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11"/>
                </a:lnSpc>
              </a:pPr>
              <a:r>
                <a:rPr lang="en-US" sz="1759" spc="-35">
                  <a:solidFill>
                    <a:srgbClr val="646464"/>
                  </a:solidFill>
                  <a:latin typeface="Poppins"/>
                  <a:ea typeface="Poppins"/>
                  <a:cs typeface="Poppins"/>
                  <a:sym typeface="Poppins"/>
                </a:rPr>
                <a:t>...................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 rot="-1829792">
              <a:off x="3239605" y="5229056"/>
              <a:ext cx="364915" cy="3702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11"/>
                </a:lnSpc>
              </a:pPr>
              <a:r>
                <a:rPr lang="en-US" sz="1759" spc="-35">
                  <a:solidFill>
                    <a:srgbClr val="646464"/>
                  </a:solidFill>
                  <a:latin typeface="Poppins"/>
                  <a:ea typeface="Poppins"/>
                  <a:cs typeface="Poppins"/>
                  <a:sym typeface="Poppins"/>
                </a:rPr>
                <a:t>20</a:t>
              </a:r>
            </a:p>
          </p:txBody>
        </p:sp>
        <p:sp>
          <p:nvSpPr>
            <p:cNvPr id="9" name="Freeform 9"/>
            <p:cNvSpPr/>
            <p:nvPr/>
          </p:nvSpPr>
          <p:spPr>
            <a:xfrm rot="3556321" flipH="1" flipV="1">
              <a:off x="3289869" y="4900681"/>
              <a:ext cx="27238" cy="778228"/>
            </a:xfrm>
            <a:custGeom>
              <a:avLst/>
              <a:gdLst/>
              <a:ahLst/>
              <a:cxnLst/>
              <a:rect l="l" t="t" r="r" b="b"/>
              <a:pathLst>
                <a:path w="27238" h="778228">
                  <a:moveTo>
                    <a:pt x="27238" y="778229"/>
                  </a:moveTo>
                  <a:lnTo>
                    <a:pt x="0" y="778229"/>
                  </a:lnTo>
                  <a:lnTo>
                    <a:pt x="0" y="0"/>
                  </a:lnTo>
                  <a:lnTo>
                    <a:pt x="27238" y="0"/>
                  </a:lnTo>
                  <a:lnTo>
                    <a:pt x="27238" y="778229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99869" y="1482870"/>
            <a:ext cx="1945090" cy="371335"/>
          </a:xfrm>
          <a:custGeom>
            <a:avLst/>
            <a:gdLst/>
            <a:ahLst/>
            <a:cxnLst/>
            <a:rect l="l" t="t" r="r" b="b"/>
            <a:pathLst>
              <a:path w="1945090" h="371335">
                <a:moveTo>
                  <a:pt x="0" y="0"/>
                </a:moveTo>
                <a:lnTo>
                  <a:pt x="1945090" y="0"/>
                </a:lnTo>
                <a:lnTo>
                  <a:pt x="1945090" y="371335"/>
                </a:lnTo>
                <a:lnTo>
                  <a:pt x="0" y="3713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11" name="Freeform 11"/>
          <p:cNvSpPr/>
          <p:nvPr/>
        </p:nvSpPr>
        <p:spPr>
          <a:xfrm>
            <a:off x="3659482" y="5546899"/>
            <a:ext cx="16038" cy="4276800"/>
          </a:xfrm>
          <a:custGeom>
            <a:avLst/>
            <a:gdLst/>
            <a:ahLst/>
            <a:cxnLst/>
            <a:rect l="l" t="t" r="r" b="b"/>
            <a:pathLst>
              <a:path w="16038" h="4276800">
                <a:moveTo>
                  <a:pt x="0" y="0"/>
                </a:moveTo>
                <a:lnTo>
                  <a:pt x="16038" y="0"/>
                </a:lnTo>
                <a:lnTo>
                  <a:pt x="16038" y="4276800"/>
                </a:lnTo>
                <a:lnTo>
                  <a:pt x="0" y="4276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12" name="Freeform 12"/>
          <p:cNvSpPr/>
          <p:nvPr/>
        </p:nvSpPr>
        <p:spPr>
          <a:xfrm>
            <a:off x="157543" y="142049"/>
            <a:ext cx="978871" cy="978871"/>
          </a:xfrm>
          <a:custGeom>
            <a:avLst/>
            <a:gdLst/>
            <a:ahLst/>
            <a:cxnLst/>
            <a:rect l="l" t="t" r="r" b="b"/>
            <a:pathLst>
              <a:path w="978871" h="978871">
                <a:moveTo>
                  <a:pt x="0" y="0"/>
                </a:moveTo>
                <a:lnTo>
                  <a:pt x="978871" y="0"/>
                </a:lnTo>
                <a:lnTo>
                  <a:pt x="978871" y="978871"/>
                </a:lnTo>
                <a:lnTo>
                  <a:pt x="0" y="9788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13" name="Freeform 13"/>
          <p:cNvSpPr/>
          <p:nvPr/>
        </p:nvSpPr>
        <p:spPr>
          <a:xfrm>
            <a:off x="215342" y="5085181"/>
            <a:ext cx="1945090" cy="371335"/>
          </a:xfrm>
          <a:custGeom>
            <a:avLst/>
            <a:gdLst/>
            <a:ahLst/>
            <a:cxnLst/>
            <a:rect l="l" t="t" r="r" b="b"/>
            <a:pathLst>
              <a:path w="1945090" h="371335">
                <a:moveTo>
                  <a:pt x="0" y="0"/>
                </a:moveTo>
                <a:lnTo>
                  <a:pt x="1945090" y="0"/>
                </a:lnTo>
                <a:lnTo>
                  <a:pt x="1945090" y="371336"/>
                </a:lnTo>
                <a:lnTo>
                  <a:pt x="0" y="3713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14" name="TextBox 14"/>
          <p:cNvSpPr txBox="1"/>
          <p:nvPr/>
        </p:nvSpPr>
        <p:spPr>
          <a:xfrm>
            <a:off x="3817892" y="6279882"/>
            <a:ext cx="3742108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0"/>
              </a:lnSpc>
            </a:pPr>
            <a:r>
              <a:rPr lang="en-US" sz="10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5. Match. (2 pts.)</a:t>
            </a:r>
          </a:p>
        </p:txBody>
      </p:sp>
      <p:sp>
        <p:nvSpPr>
          <p:cNvPr id="15" name="Freeform 15"/>
          <p:cNvSpPr/>
          <p:nvPr/>
        </p:nvSpPr>
        <p:spPr>
          <a:xfrm>
            <a:off x="5689325" y="6525728"/>
            <a:ext cx="828806" cy="737637"/>
          </a:xfrm>
          <a:custGeom>
            <a:avLst/>
            <a:gdLst/>
            <a:ahLst/>
            <a:cxnLst/>
            <a:rect l="l" t="t" r="r" b="b"/>
            <a:pathLst>
              <a:path w="828806" h="737637">
                <a:moveTo>
                  <a:pt x="0" y="0"/>
                </a:moveTo>
                <a:lnTo>
                  <a:pt x="828805" y="0"/>
                </a:lnTo>
                <a:lnTo>
                  <a:pt x="828805" y="737637"/>
                </a:lnTo>
                <a:lnTo>
                  <a:pt x="0" y="73763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16" name="Freeform 16"/>
          <p:cNvSpPr/>
          <p:nvPr/>
        </p:nvSpPr>
        <p:spPr>
          <a:xfrm>
            <a:off x="5061303" y="6522488"/>
            <a:ext cx="398103" cy="744117"/>
          </a:xfrm>
          <a:custGeom>
            <a:avLst/>
            <a:gdLst/>
            <a:ahLst/>
            <a:cxnLst/>
            <a:rect l="l" t="t" r="r" b="b"/>
            <a:pathLst>
              <a:path w="398103" h="744117">
                <a:moveTo>
                  <a:pt x="0" y="0"/>
                </a:moveTo>
                <a:lnTo>
                  <a:pt x="398103" y="0"/>
                </a:lnTo>
                <a:lnTo>
                  <a:pt x="398103" y="744117"/>
                </a:lnTo>
                <a:lnTo>
                  <a:pt x="0" y="74411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17" name="Freeform 17"/>
          <p:cNvSpPr/>
          <p:nvPr/>
        </p:nvSpPr>
        <p:spPr>
          <a:xfrm>
            <a:off x="6748049" y="6522488"/>
            <a:ext cx="639941" cy="744117"/>
          </a:xfrm>
          <a:custGeom>
            <a:avLst/>
            <a:gdLst/>
            <a:ahLst/>
            <a:cxnLst/>
            <a:rect l="l" t="t" r="r" b="b"/>
            <a:pathLst>
              <a:path w="639941" h="744117">
                <a:moveTo>
                  <a:pt x="0" y="0"/>
                </a:moveTo>
                <a:lnTo>
                  <a:pt x="639941" y="0"/>
                </a:lnTo>
                <a:lnTo>
                  <a:pt x="639941" y="744117"/>
                </a:lnTo>
                <a:lnTo>
                  <a:pt x="0" y="7441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18" name="TextBox 18"/>
          <p:cNvSpPr txBox="1"/>
          <p:nvPr/>
        </p:nvSpPr>
        <p:spPr>
          <a:xfrm>
            <a:off x="3697373" y="7266006"/>
            <a:ext cx="2098422" cy="449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 algn="l">
              <a:lnSpc>
                <a:spcPts val="1800"/>
              </a:lnSpc>
              <a:buFont typeface="Arial"/>
              <a:buChar char="•"/>
            </a:pPr>
            <a:r>
              <a:rPr lang="en-US" sz="1200" spc="-24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I take out the trash. (.........)</a:t>
            </a:r>
          </a:p>
          <a:p>
            <a:pPr marL="259080" lvl="1" indent="-129540" algn="l">
              <a:lnSpc>
                <a:spcPts val="1800"/>
              </a:lnSpc>
              <a:buFont typeface="Arial"/>
              <a:buChar char="•"/>
            </a:pPr>
            <a:r>
              <a:rPr lang="en-US" sz="1200" spc="-24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I do the laundry. (.........)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567709" y="7266006"/>
            <a:ext cx="1927135" cy="449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 algn="l">
              <a:lnSpc>
                <a:spcPts val="1800"/>
              </a:lnSpc>
              <a:buFont typeface="Arial"/>
              <a:buChar char="•"/>
            </a:pPr>
            <a:r>
              <a:rPr lang="en-US" sz="1200" spc="-24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I walk the dog. (.........)</a:t>
            </a:r>
          </a:p>
          <a:p>
            <a:pPr marL="259080" lvl="1" indent="-129540" algn="l">
              <a:lnSpc>
                <a:spcPts val="1800"/>
              </a:lnSpc>
              <a:buFont typeface="Arial"/>
              <a:buChar char="•"/>
            </a:pPr>
            <a:r>
              <a:rPr lang="en-US" sz="1200" spc="-24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I take a bath. (.........)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780000" y="6824682"/>
            <a:ext cx="123242" cy="42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Bellaboo"/>
                <a:ea typeface="Bellaboo"/>
                <a:cs typeface="Bellaboo"/>
                <a:sym typeface="Bellaboo"/>
              </a:rPr>
              <a:t>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954066" y="6824682"/>
            <a:ext cx="112749" cy="42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Bellaboo"/>
                <a:ea typeface="Bellaboo"/>
                <a:cs typeface="Bellaboo"/>
                <a:sym typeface="Bellaboo"/>
              </a:rPr>
              <a:t>b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775810" y="6824682"/>
            <a:ext cx="96525" cy="42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Bellaboo"/>
                <a:ea typeface="Bellaboo"/>
                <a:cs typeface="Bellaboo"/>
                <a:sym typeface="Bellaboo"/>
              </a:rPr>
              <a:t>c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581330" y="6824682"/>
            <a:ext cx="103520" cy="42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Bellaboo"/>
                <a:ea typeface="Bellaboo"/>
                <a:cs typeface="Bellaboo"/>
                <a:sym typeface="Bellaboo"/>
              </a:rPr>
              <a:t>d</a:t>
            </a:r>
          </a:p>
        </p:txBody>
      </p:sp>
      <p:sp>
        <p:nvSpPr>
          <p:cNvPr id="24" name="Freeform 24"/>
          <p:cNvSpPr/>
          <p:nvPr/>
        </p:nvSpPr>
        <p:spPr>
          <a:xfrm>
            <a:off x="4013219" y="5164804"/>
            <a:ext cx="3230935" cy="1076978"/>
          </a:xfrm>
          <a:custGeom>
            <a:avLst/>
            <a:gdLst/>
            <a:ahLst/>
            <a:cxnLst/>
            <a:rect l="l" t="t" r="r" b="b"/>
            <a:pathLst>
              <a:path w="3230935" h="1076978">
                <a:moveTo>
                  <a:pt x="0" y="0"/>
                </a:moveTo>
                <a:lnTo>
                  <a:pt x="3230935" y="0"/>
                </a:lnTo>
                <a:lnTo>
                  <a:pt x="3230935" y="1076978"/>
                </a:lnTo>
                <a:lnTo>
                  <a:pt x="0" y="107697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grpSp>
        <p:nvGrpSpPr>
          <p:cNvPr id="25" name="Group 25"/>
          <p:cNvGrpSpPr/>
          <p:nvPr/>
        </p:nvGrpSpPr>
        <p:grpSpPr>
          <a:xfrm>
            <a:off x="3746705" y="8873191"/>
            <a:ext cx="1945090" cy="371335"/>
            <a:chOff x="0" y="0"/>
            <a:chExt cx="2593453" cy="49511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593453" cy="495114"/>
            </a:xfrm>
            <a:custGeom>
              <a:avLst/>
              <a:gdLst/>
              <a:ahLst/>
              <a:cxnLst/>
              <a:rect l="l" t="t" r="r" b="b"/>
              <a:pathLst>
                <a:path w="2593453" h="495114">
                  <a:moveTo>
                    <a:pt x="0" y="0"/>
                  </a:moveTo>
                  <a:lnTo>
                    <a:pt x="2593453" y="0"/>
                  </a:lnTo>
                  <a:lnTo>
                    <a:pt x="2593453" y="495114"/>
                  </a:lnTo>
                  <a:lnTo>
                    <a:pt x="0" y="495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61290" y="77589"/>
              <a:ext cx="1270873" cy="311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sz="1400" b="1" spc="140">
                  <a:solidFill>
                    <a:srgbClr val="FCFCFC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WRITING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567515" y="5136229"/>
            <a:ext cx="1240744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spc="140">
                <a:solidFill>
                  <a:srgbClr val="FCFCFC"/>
                </a:solidFill>
                <a:latin typeface="TT Norms Bold"/>
                <a:ea typeface="TT Norms Bold"/>
                <a:cs typeface="TT Norms Bold"/>
                <a:sym typeface="TT Norms Bold"/>
              </a:rPr>
              <a:t>LANGUAGE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99869" y="5513667"/>
            <a:ext cx="3351318" cy="1281430"/>
            <a:chOff x="0" y="0"/>
            <a:chExt cx="4468424" cy="1708573"/>
          </a:xfrm>
        </p:grpSpPr>
        <p:sp>
          <p:nvSpPr>
            <p:cNvPr id="30" name="TextBox 30"/>
            <p:cNvSpPr txBox="1"/>
            <p:nvPr/>
          </p:nvSpPr>
          <p:spPr>
            <a:xfrm>
              <a:off x="4693" y="-19050"/>
              <a:ext cx="3244582" cy="213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1. Circle the correct option. (1.5 pts.)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207433"/>
              <a:ext cx="4468424" cy="1501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80" lvl="1" indent="-129540" algn="l">
                <a:lnSpc>
                  <a:spcPts val="18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 ( 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What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How many 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- 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Where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) bedrooms are in your house?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  ➝ (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There are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There is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 two bedrooms.</a:t>
              </a:r>
            </a:p>
            <a:p>
              <a:pPr marL="259080" lvl="1" indent="-129540" algn="l">
                <a:lnSpc>
                  <a:spcPts val="18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(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What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Where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Who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 is in the kitchen?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  ➝ Sara is in the kitchen.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219505" y="1533918"/>
            <a:ext cx="1905817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spc="140">
                <a:solidFill>
                  <a:srgbClr val="FCFCFC"/>
                </a:solidFill>
                <a:latin typeface="TT Norms Bold"/>
                <a:ea typeface="TT Norms Bold"/>
                <a:cs typeface="TT Norms Bold"/>
                <a:sym typeface="TT Norms Bold"/>
              </a:rPr>
              <a:t>COMPREHENSION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99869" y="9428797"/>
            <a:ext cx="3392938" cy="1014730"/>
            <a:chOff x="0" y="0"/>
            <a:chExt cx="4523917" cy="1352973"/>
          </a:xfrm>
        </p:grpSpPr>
        <p:sp>
          <p:nvSpPr>
            <p:cNvPr id="34" name="TextBox 34"/>
            <p:cNvSpPr txBox="1"/>
            <p:nvPr/>
          </p:nvSpPr>
          <p:spPr>
            <a:xfrm>
              <a:off x="0" y="461433"/>
              <a:ext cx="4289684" cy="8915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80" lvl="1" indent="-129540" algn="l">
                <a:lnSpc>
                  <a:spcPts val="18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The lamp is ........................................ the sofa.</a:t>
              </a:r>
            </a:p>
            <a:p>
              <a:pPr marL="259080" lvl="1" indent="-129540" algn="l">
                <a:lnSpc>
                  <a:spcPts val="18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The painting is ........................................ the sofa.</a:t>
              </a:r>
            </a:p>
            <a:p>
              <a:pPr marL="259080" lvl="1" indent="-129540" algn="l">
                <a:lnSpc>
                  <a:spcPts val="18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The cat is ........................................ the table.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19050"/>
              <a:ext cx="4523917" cy="4423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4. Look at the picture and complete the sentences. </a:t>
              </a:r>
            </a:p>
            <a:p>
              <a:pPr algn="l">
                <a:lnSpc>
                  <a:spcPts val="1400"/>
                </a:lnSpc>
              </a:pP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Use: </a:t>
              </a:r>
              <a:r>
                <a:rPr lang="en-US" sz="1000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on - in - under - next to - above </a:t>
              </a: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(1.5 pts.)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0" y="368511"/>
            <a:ext cx="7560000" cy="548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dirty="0" err="1">
                <a:solidFill>
                  <a:srgbClr val="323642"/>
                </a:solidFill>
                <a:latin typeface="Bellaboo"/>
                <a:ea typeface="Bellaboo"/>
                <a:cs typeface="Bellaboo"/>
                <a:sym typeface="Bellaboo"/>
              </a:rPr>
              <a:t>Fluentlearners.com</a:t>
            </a:r>
            <a:r>
              <a:rPr lang="en-US" sz="3200" dirty="0">
                <a:solidFill>
                  <a:srgbClr val="323642"/>
                </a:solidFill>
                <a:latin typeface="Bellaboo"/>
                <a:ea typeface="Bellaboo"/>
                <a:cs typeface="Bellaboo"/>
                <a:sym typeface="Bellaboo"/>
              </a:rPr>
              <a:t> School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15342" y="1139970"/>
            <a:ext cx="4715791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b="1" spc="-27">
                <a:solidFill>
                  <a:srgbClr val="646464"/>
                </a:solidFill>
                <a:latin typeface="Poppins Bold"/>
                <a:ea typeface="Poppins Bold"/>
                <a:cs typeface="Poppins Bold"/>
                <a:sym typeface="Poppins Bold"/>
              </a:rPr>
              <a:t>Name</a:t>
            </a: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: ...................................................................................................... </a:t>
            </a:r>
            <a:r>
              <a:rPr lang="en-US" sz="1399" b="1" spc="-27">
                <a:solidFill>
                  <a:srgbClr val="646464"/>
                </a:solidFill>
                <a:latin typeface="Poppins Bold"/>
                <a:ea typeface="Poppins Bold"/>
                <a:cs typeface="Poppins Bold"/>
                <a:sym typeface="Poppins Bold"/>
              </a:rPr>
              <a:t>Class</a:t>
            </a: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: ......../........ 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96200" y="1909255"/>
            <a:ext cx="6758639" cy="1022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sz="1000" spc="-2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    My name is Malak. I am a student. On weekdays, I wake up at 6:30 in the morning. I wash my face and brush my teeth before I eat my breakfast. I usually eat bread and drink tea with my family. School starts at 8:00. I have many lessons like English and Math. I eat lunch at noon in the school canteen. Then, I go home at 3:30 in the afternoon.  After I get home, I have a snack. I usually eat an apple. Then, I play video games on my computer for thirty minutes. After I relax, I do my chores. I always sweep the floor and set the table. I have basketball club at 6:00 in the evening. After basketball, I walk home and eat a big dinner with my parents. After dinner, I do my homework in my bedroom. Then, I  go to bed at 10:00. 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400680" y="3007805"/>
            <a:ext cx="2684761" cy="1157896"/>
            <a:chOff x="0" y="0"/>
            <a:chExt cx="3579682" cy="1543862"/>
          </a:xfrm>
        </p:grpSpPr>
        <p:sp>
          <p:nvSpPr>
            <p:cNvPr id="40" name="TextBox 40"/>
            <p:cNvSpPr txBox="1"/>
            <p:nvPr/>
          </p:nvSpPr>
          <p:spPr>
            <a:xfrm>
              <a:off x="0" y="176707"/>
              <a:ext cx="3579682" cy="13671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80" lvl="1" indent="-129540" algn="l">
                <a:lnSpc>
                  <a:spcPts val="216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Malak wakes up at six thirty.</a:t>
              </a:r>
            </a:p>
            <a:p>
              <a:pPr algn="l">
                <a:lnSpc>
                  <a:spcPts val="216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 ☐ True ☐ False</a:t>
              </a:r>
            </a:p>
            <a:p>
              <a:pPr marL="259080" lvl="1" indent="-129540" algn="l">
                <a:lnSpc>
                  <a:spcPts val="216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She washes her face after breakfast.</a:t>
              </a:r>
            </a:p>
            <a:p>
              <a:pPr algn="l">
                <a:lnSpc>
                  <a:spcPts val="216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 ☐ True ☐ False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19050"/>
              <a:ext cx="2647599" cy="213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1. Tick the correct option. (1 pt.)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00680" y="4318101"/>
            <a:ext cx="2819371" cy="690880"/>
            <a:chOff x="0" y="0"/>
            <a:chExt cx="3759162" cy="921173"/>
          </a:xfrm>
        </p:grpSpPr>
        <p:sp>
          <p:nvSpPr>
            <p:cNvPr id="43" name="TextBox 43"/>
            <p:cNvSpPr txBox="1"/>
            <p:nvPr/>
          </p:nvSpPr>
          <p:spPr>
            <a:xfrm>
              <a:off x="2346" y="175683"/>
              <a:ext cx="3756815" cy="7454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80" lvl="1" indent="-129540" algn="l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Malak has lunch at (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12:00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3:30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</a:t>
              </a:r>
            </a:p>
            <a:p>
              <a:pPr marL="259080" lvl="1" indent="-129540" algn="l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She eats (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bread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an apple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 as a snack.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9525"/>
              <a:ext cx="3384808" cy="2042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99"/>
                </a:lnSpc>
              </a:pPr>
              <a:r>
                <a:rPr lang="en-US" sz="999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2. Choose the correct option. (1 pt.)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99869" y="6861772"/>
            <a:ext cx="3351318" cy="1148080"/>
            <a:chOff x="0" y="0"/>
            <a:chExt cx="4468424" cy="1530773"/>
          </a:xfrm>
        </p:grpSpPr>
        <p:sp>
          <p:nvSpPr>
            <p:cNvPr id="46" name="TextBox 46"/>
            <p:cNvSpPr txBox="1"/>
            <p:nvPr/>
          </p:nvSpPr>
          <p:spPr>
            <a:xfrm>
              <a:off x="0" y="-19050"/>
              <a:ext cx="4146288" cy="4423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2. Complete with the correct adverb of frequency:  “</a:t>
              </a:r>
              <a:r>
                <a:rPr lang="en-US" sz="1000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always - sometimes - never - usually</a:t>
              </a: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” (1 pt.)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378883"/>
              <a:ext cx="4468424" cy="11518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80" lvl="1" indent="-129540" algn="l">
                <a:lnSpc>
                  <a:spcPts val="24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He ....................................... does his homework in the kitchen. (0 %) </a:t>
              </a:r>
            </a:p>
            <a:p>
              <a:pPr marL="259080" lvl="1" indent="-129540" algn="l">
                <a:lnSpc>
                  <a:spcPts val="24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We ....................................... revise our lessons. (100%)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99869" y="8076527"/>
            <a:ext cx="3452573" cy="1281430"/>
            <a:chOff x="0" y="0"/>
            <a:chExt cx="4603431" cy="1708573"/>
          </a:xfrm>
        </p:grpSpPr>
        <p:sp>
          <p:nvSpPr>
            <p:cNvPr id="49" name="TextBox 49"/>
            <p:cNvSpPr txBox="1"/>
            <p:nvPr/>
          </p:nvSpPr>
          <p:spPr>
            <a:xfrm>
              <a:off x="0" y="-19050"/>
              <a:ext cx="4146288" cy="213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3. Put the verbs in the present continuous. (2 pts.)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150283"/>
              <a:ext cx="4603431" cy="1558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80" lvl="1" indent="-129540" algn="l">
                <a:lnSpc>
                  <a:spcPts val="24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What ................................. you ................................. (do)?</a:t>
              </a:r>
            </a:p>
            <a:p>
              <a:pPr algn="l">
                <a:lnSpc>
                  <a:spcPts val="24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  ➝ I ....................................................... (watch) a video.</a:t>
              </a:r>
            </a:p>
            <a:p>
              <a:pPr marL="259080" lvl="1" indent="-129540" algn="l">
                <a:lnSpc>
                  <a:spcPts val="24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What ................................. Amine ................................. (do)?</a:t>
              </a:r>
            </a:p>
            <a:p>
              <a:pPr algn="l">
                <a:lnSpc>
                  <a:spcPts val="24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  ➝ He ....................................................... (read) a book.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3697373" y="7772736"/>
            <a:ext cx="3862627" cy="1043305"/>
            <a:chOff x="0" y="0"/>
            <a:chExt cx="5150169" cy="1391073"/>
          </a:xfrm>
        </p:grpSpPr>
        <p:sp>
          <p:nvSpPr>
            <p:cNvPr id="52" name="TextBox 52"/>
            <p:cNvSpPr txBox="1"/>
            <p:nvPr/>
          </p:nvSpPr>
          <p:spPr>
            <a:xfrm>
              <a:off x="160691" y="-19050"/>
              <a:ext cx="3425043" cy="213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6. Complete the exchange. (2 pts.)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194733"/>
              <a:ext cx="5150169" cy="1196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80" lvl="1" indent="-129540" algn="l">
                <a:lnSpc>
                  <a:spcPts val="18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...................................................................................................................?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➝ I go home at 5:30.</a:t>
              </a:r>
            </a:p>
            <a:p>
              <a:pPr marL="259080" lvl="1" indent="-129540" algn="l">
                <a:lnSpc>
                  <a:spcPts val="18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 to hang out? 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➝ Sorry, I can’t.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3746705" y="9301677"/>
            <a:ext cx="3787023" cy="1276350"/>
            <a:chOff x="0" y="0"/>
            <a:chExt cx="5049364" cy="1701800"/>
          </a:xfrm>
        </p:grpSpPr>
        <p:sp>
          <p:nvSpPr>
            <p:cNvPr id="55" name="TextBox 55"/>
            <p:cNvSpPr txBox="1"/>
            <p:nvPr/>
          </p:nvSpPr>
          <p:spPr>
            <a:xfrm>
              <a:off x="0" y="200660"/>
              <a:ext cx="5049364" cy="1501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Hello. My name is ....................................... I am from ......................... I live in .................................................. (a house/an apartment) . It is ............................... (big/small). It has ..................... rooms. There are 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..................................................................................................................................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..................................................................................................................................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19050"/>
              <a:ext cx="4856012" cy="213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Complete this paragraph about your house. (4 pts.)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3317390" y="4318102"/>
            <a:ext cx="3926764" cy="690880"/>
            <a:chOff x="0" y="0"/>
            <a:chExt cx="5235686" cy="921173"/>
          </a:xfrm>
        </p:grpSpPr>
        <p:sp>
          <p:nvSpPr>
            <p:cNvPr id="58" name="TextBox 58"/>
            <p:cNvSpPr txBox="1"/>
            <p:nvPr/>
          </p:nvSpPr>
          <p:spPr>
            <a:xfrm>
              <a:off x="0" y="-19050"/>
              <a:ext cx="4988913" cy="213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4. Complete with information from the text. (2 pts.)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4869" y="175683"/>
              <a:ext cx="5230817" cy="7454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80" lvl="1" indent="-129540" algn="l">
                <a:lnSpc>
                  <a:spcPts val="24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Malak ........................................................... after she relaxes.</a:t>
              </a:r>
            </a:p>
            <a:p>
              <a:pPr marL="259080" lvl="1" indent="-129540" algn="l">
                <a:lnSpc>
                  <a:spcPts val="24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She has a big ........................................................... after basketball.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71395" y="896831"/>
            <a:ext cx="2950619" cy="210702"/>
            <a:chOff x="0" y="0"/>
            <a:chExt cx="3934158" cy="280937"/>
          </a:xfrm>
        </p:grpSpPr>
        <p:sp>
          <p:nvSpPr>
            <p:cNvPr id="61" name="TextBox 61"/>
            <p:cNvSpPr txBox="1"/>
            <p:nvPr/>
          </p:nvSpPr>
          <p:spPr>
            <a:xfrm>
              <a:off x="2332704" y="-17513"/>
              <a:ext cx="1601454" cy="298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79"/>
                </a:lnSpc>
              </a:pPr>
              <a:r>
                <a:rPr lang="en-US" sz="1399" b="1" spc="-27">
                  <a:solidFill>
                    <a:srgbClr val="6464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Timing</a:t>
              </a:r>
              <a:r>
                <a:rPr lang="en-US" sz="1399" spc="-27">
                  <a:solidFill>
                    <a:srgbClr val="646464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: 1 hour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19050"/>
              <a:ext cx="2150565" cy="298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79"/>
                </a:lnSpc>
              </a:pPr>
              <a:r>
                <a:rPr lang="en-US" sz="1399" b="1" spc="-27">
                  <a:solidFill>
                    <a:srgbClr val="6464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Semester</a:t>
              </a:r>
              <a:r>
                <a:rPr lang="en-US" sz="1399" spc="-27">
                  <a:solidFill>
                    <a:srgbClr val="646464"/>
                  </a:solidFill>
                  <a:latin typeface="Poppins"/>
                  <a:ea typeface="Poppins"/>
                  <a:cs typeface="Poppins"/>
                  <a:sym typeface="Poppins"/>
                </a:rPr>
                <a:t> 2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3314458" y="3007805"/>
            <a:ext cx="3612035" cy="1281430"/>
            <a:chOff x="0" y="0"/>
            <a:chExt cx="4816047" cy="1708573"/>
          </a:xfrm>
        </p:grpSpPr>
        <p:sp>
          <p:nvSpPr>
            <p:cNvPr id="64" name="TextBox 64"/>
            <p:cNvSpPr txBox="1"/>
            <p:nvPr/>
          </p:nvSpPr>
          <p:spPr>
            <a:xfrm>
              <a:off x="4693" y="150283"/>
              <a:ext cx="4811354" cy="1558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80" lvl="1" indent="-129540" algn="l">
                <a:lnSpc>
                  <a:spcPts val="24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What does Malak do after dinner?</a:t>
              </a:r>
            </a:p>
            <a:p>
              <a:pPr algn="l">
                <a:lnSpc>
                  <a:spcPts val="24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</a:t>
              </a:r>
            </a:p>
            <a:p>
              <a:pPr marL="259080" lvl="1" indent="-129540" algn="l">
                <a:lnSpc>
                  <a:spcPts val="24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What time does she go to bed?</a:t>
              </a:r>
            </a:p>
            <a:p>
              <a:pPr algn="l">
                <a:lnSpc>
                  <a:spcPts val="24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19050"/>
              <a:ext cx="3930386" cy="213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3. Answer the following questions. (2 pts.)</a:t>
              </a:r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4954066" y="1139970"/>
            <a:ext cx="1273457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b="1" spc="-27">
                <a:solidFill>
                  <a:srgbClr val="646464"/>
                </a:solidFill>
                <a:latin typeface="Poppins Bold"/>
                <a:ea typeface="Poppins Bold"/>
                <a:cs typeface="Poppins Bold"/>
                <a:sym typeface="Poppins Bold"/>
              </a:rPr>
              <a:t>Number</a:t>
            </a: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: ............</a:t>
            </a:r>
          </a:p>
        </p:txBody>
      </p:sp>
      <p:sp>
        <p:nvSpPr>
          <p:cNvPr id="67" name="Freeform 67"/>
          <p:cNvSpPr/>
          <p:nvPr/>
        </p:nvSpPr>
        <p:spPr>
          <a:xfrm>
            <a:off x="3903242" y="6505307"/>
            <a:ext cx="928142" cy="778479"/>
          </a:xfrm>
          <a:custGeom>
            <a:avLst/>
            <a:gdLst/>
            <a:ahLst/>
            <a:cxnLst/>
            <a:rect l="l" t="t" r="r" b="b"/>
            <a:pathLst>
              <a:path w="928142" h="778479">
                <a:moveTo>
                  <a:pt x="0" y="0"/>
                </a:moveTo>
                <a:lnTo>
                  <a:pt x="928142" y="0"/>
                </a:lnTo>
                <a:lnTo>
                  <a:pt x="928142" y="778479"/>
                </a:lnTo>
                <a:lnTo>
                  <a:pt x="0" y="77847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560000" cy="1444770"/>
          </a:xfrm>
          <a:custGeom>
            <a:avLst/>
            <a:gdLst/>
            <a:ahLst/>
            <a:cxnLst/>
            <a:rect l="l" t="t" r="r" b="b"/>
            <a:pathLst>
              <a:path w="7560000" h="1444770">
                <a:moveTo>
                  <a:pt x="0" y="0"/>
                </a:moveTo>
                <a:lnTo>
                  <a:pt x="7560000" y="0"/>
                </a:lnTo>
                <a:lnTo>
                  <a:pt x="7560000" y="1444770"/>
                </a:lnTo>
                <a:lnTo>
                  <a:pt x="0" y="14447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1966" b="-231299"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3" name="TextBox 3"/>
          <p:cNvSpPr txBox="1"/>
          <p:nvPr/>
        </p:nvSpPr>
        <p:spPr>
          <a:xfrm>
            <a:off x="0" y="-40200"/>
            <a:ext cx="756000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323642"/>
                </a:solidFill>
                <a:latin typeface="Marykate"/>
                <a:ea typeface="Marykate"/>
                <a:cs typeface="Marykate"/>
                <a:sym typeface="Marykate"/>
              </a:rPr>
              <a:t>TEST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393519" y="-3075214"/>
            <a:ext cx="6947252" cy="6528349"/>
            <a:chOff x="0" y="0"/>
            <a:chExt cx="9263002" cy="8704465"/>
          </a:xfrm>
        </p:grpSpPr>
        <p:sp>
          <p:nvSpPr>
            <p:cNvPr id="5" name="Freeform 5"/>
            <p:cNvSpPr/>
            <p:nvPr/>
          </p:nvSpPr>
          <p:spPr>
            <a:xfrm rot="-8532552" flipH="1">
              <a:off x="643174" y="1937482"/>
              <a:ext cx="7976655" cy="4829502"/>
            </a:xfrm>
            <a:custGeom>
              <a:avLst/>
              <a:gdLst/>
              <a:ahLst/>
              <a:cxnLst/>
              <a:rect l="l" t="t" r="r" b="b"/>
              <a:pathLst>
                <a:path w="7976655" h="4829502">
                  <a:moveTo>
                    <a:pt x="7976655" y="0"/>
                  </a:moveTo>
                  <a:lnTo>
                    <a:pt x="0" y="0"/>
                  </a:lnTo>
                  <a:lnTo>
                    <a:pt x="0" y="4829502"/>
                  </a:lnTo>
                  <a:lnTo>
                    <a:pt x="7976655" y="4829502"/>
                  </a:lnTo>
                  <a:lnTo>
                    <a:pt x="7976655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  <p:sp>
          <p:nvSpPr>
            <p:cNvPr id="6" name="Freeform 6"/>
            <p:cNvSpPr/>
            <p:nvPr/>
          </p:nvSpPr>
          <p:spPr>
            <a:xfrm>
              <a:off x="1750284" y="4134495"/>
              <a:ext cx="3379842" cy="2955826"/>
            </a:xfrm>
            <a:custGeom>
              <a:avLst/>
              <a:gdLst/>
              <a:ahLst/>
              <a:cxnLst/>
              <a:rect l="l" t="t" r="r" b="b"/>
              <a:pathLst>
                <a:path w="3379842" h="2955826">
                  <a:moveTo>
                    <a:pt x="0" y="0"/>
                  </a:moveTo>
                  <a:lnTo>
                    <a:pt x="3379843" y="0"/>
                  </a:lnTo>
                  <a:lnTo>
                    <a:pt x="3379843" y="2955825"/>
                  </a:lnTo>
                  <a:lnTo>
                    <a:pt x="0" y="29558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  <p:sp>
          <p:nvSpPr>
            <p:cNvPr id="7" name="TextBox 7"/>
            <p:cNvSpPr txBox="1"/>
            <p:nvPr/>
          </p:nvSpPr>
          <p:spPr>
            <a:xfrm rot="-1829792">
              <a:off x="2632980" y="4885409"/>
              <a:ext cx="1085484" cy="3702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11"/>
                </a:lnSpc>
              </a:pPr>
              <a:r>
                <a:rPr lang="en-US" sz="1759" spc="-35">
                  <a:solidFill>
                    <a:srgbClr val="646464"/>
                  </a:solidFill>
                  <a:latin typeface="Poppins"/>
                  <a:ea typeface="Poppins"/>
                  <a:cs typeface="Poppins"/>
                  <a:sym typeface="Poppins"/>
                </a:rPr>
                <a:t>...................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 rot="-1829792">
              <a:off x="3239605" y="5229056"/>
              <a:ext cx="364915" cy="3702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11"/>
                </a:lnSpc>
              </a:pPr>
              <a:r>
                <a:rPr lang="en-US" sz="1759" spc="-35">
                  <a:solidFill>
                    <a:srgbClr val="646464"/>
                  </a:solidFill>
                  <a:latin typeface="Poppins"/>
                  <a:ea typeface="Poppins"/>
                  <a:cs typeface="Poppins"/>
                  <a:sym typeface="Poppins"/>
                </a:rPr>
                <a:t>20</a:t>
              </a:r>
            </a:p>
          </p:txBody>
        </p:sp>
        <p:sp>
          <p:nvSpPr>
            <p:cNvPr id="9" name="Freeform 9"/>
            <p:cNvSpPr/>
            <p:nvPr/>
          </p:nvSpPr>
          <p:spPr>
            <a:xfrm rot="3556321" flipH="1" flipV="1">
              <a:off x="3289869" y="4900681"/>
              <a:ext cx="27238" cy="778228"/>
            </a:xfrm>
            <a:custGeom>
              <a:avLst/>
              <a:gdLst/>
              <a:ahLst/>
              <a:cxnLst/>
              <a:rect l="l" t="t" r="r" b="b"/>
              <a:pathLst>
                <a:path w="27238" h="778228">
                  <a:moveTo>
                    <a:pt x="27238" y="778229"/>
                  </a:moveTo>
                  <a:lnTo>
                    <a:pt x="0" y="778229"/>
                  </a:lnTo>
                  <a:lnTo>
                    <a:pt x="0" y="0"/>
                  </a:lnTo>
                  <a:lnTo>
                    <a:pt x="27238" y="0"/>
                  </a:lnTo>
                  <a:lnTo>
                    <a:pt x="27238" y="778229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99869" y="1482870"/>
            <a:ext cx="1945090" cy="371335"/>
          </a:xfrm>
          <a:custGeom>
            <a:avLst/>
            <a:gdLst/>
            <a:ahLst/>
            <a:cxnLst/>
            <a:rect l="l" t="t" r="r" b="b"/>
            <a:pathLst>
              <a:path w="1945090" h="371335">
                <a:moveTo>
                  <a:pt x="0" y="0"/>
                </a:moveTo>
                <a:lnTo>
                  <a:pt x="1945090" y="0"/>
                </a:lnTo>
                <a:lnTo>
                  <a:pt x="1945090" y="371335"/>
                </a:lnTo>
                <a:lnTo>
                  <a:pt x="0" y="3713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11" name="Freeform 11"/>
          <p:cNvSpPr/>
          <p:nvPr/>
        </p:nvSpPr>
        <p:spPr>
          <a:xfrm>
            <a:off x="3659482" y="5546899"/>
            <a:ext cx="16038" cy="4276800"/>
          </a:xfrm>
          <a:custGeom>
            <a:avLst/>
            <a:gdLst/>
            <a:ahLst/>
            <a:cxnLst/>
            <a:rect l="l" t="t" r="r" b="b"/>
            <a:pathLst>
              <a:path w="16038" h="4276800">
                <a:moveTo>
                  <a:pt x="0" y="0"/>
                </a:moveTo>
                <a:lnTo>
                  <a:pt x="16038" y="0"/>
                </a:lnTo>
                <a:lnTo>
                  <a:pt x="16038" y="4276800"/>
                </a:lnTo>
                <a:lnTo>
                  <a:pt x="0" y="4276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12" name="Freeform 12"/>
          <p:cNvSpPr/>
          <p:nvPr/>
        </p:nvSpPr>
        <p:spPr>
          <a:xfrm>
            <a:off x="157543" y="142049"/>
            <a:ext cx="978871" cy="978871"/>
          </a:xfrm>
          <a:custGeom>
            <a:avLst/>
            <a:gdLst/>
            <a:ahLst/>
            <a:cxnLst/>
            <a:rect l="l" t="t" r="r" b="b"/>
            <a:pathLst>
              <a:path w="978871" h="978871">
                <a:moveTo>
                  <a:pt x="0" y="0"/>
                </a:moveTo>
                <a:lnTo>
                  <a:pt x="978871" y="0"/>
                </a:lnTo>
                <a:lnTo>
                  <a:pt x="978871" y="978871"/>
                </a:lnTo>
                <a:lnTo>
                  <a:pt x="0" y="9788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13" name="Freeform 13"/>
          <p:cNvSpPr/>
          <p:nvPr/>
        </p:nvSpPr>
        <p:spPr>
          <a:xfrm>
            <a:off x="215342" y="5085181"/>
            <a:ext cx="1945090" cy="371335"/>
          </a:xfrm>
          <a:custGeom>
            <a:avLst/>
            <a:gdLst/>
            <a:ahLst/>
            <a:cxnLst/>
            <a:rect l="l" t="t" r="r" b="b"/>
            <a:pathLst>
              <a:path w="1945090" h="371335">
                <a:moveTo>
                  <a:pt x="0" y="0"/>
                </a:moveTo>
                <a:lnTo>
                  <a:pt x="1945090" y="0"/>
                </a:lnTo>
                <a:lnTo>
                  <a:pt x="1945090" y="371336"/>
                </a:lnTo>
                <a:lnTo>
                  <a:pt x="0" y="3713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14" name="TextBox 14"/>
          <p:cNvSpPr txBox="1"/>
          <p:nvPr/>
        </p:nvSpPr>
        <p:spPr>
          <a:xfrm>
            <a:off x="3817892" y="6279882"/>
            <a:ext cx="3742108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0"/>
              </a:lnSpc>
            </a:pPr>
            <a:r>
              <a:rPr lang="en-US" sz="10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5. Match. (2 pts.)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697373" y="7266006"/>
            <a:ext cx="2098422" cy="449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 algn="l">
              <a:lnSpc>
                <a:spcPts val="1800"/>
              </a:lnSpc>
              <a:buFont typeface="Arial"/>
              <a:buChar char="•"/>
            </a:pPr>
            <a:r>
              <a:rPr lang="en-US" sz="1200" spc="-24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I take a shower. (.........)</a:t>
            </a:r>
          </a:p>
          <a:p>
            <a:pPr marL="259080" lvl="1" indent="-129540" algn="l">
              <a:lnSpc>
                <a:spcPts val="1800"/>
              </a:lnSpc>
              <a:buFont typeface="Arial"/>
              <a:buChar char="•"/>
            </a:pPr>
            <a:r>
              <a:rPr lang="en-US" sz="1200" spc="-24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I do the dishes. (.........)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567709" y="7266006"/>
            <a:ext cx="1927135" cy="449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 algn="l">
              <a:lnSpc>
                <a:spcPts val="1800"/>
              </a:lnSpc>
              <a:buFont typeface="Arial"/>
              <a:buChar char="•"/>
            </a:pPr>
            <a:r>
              <a:rPr lang="en-US" sz="1200" spc="-24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I brush my teeth. (.........)</a:t>
            </a:r>
          </a:p>
          <a:p>
            <a:pPr marL="259080" lvl="1" indent="-129540" algn="l">
              <a:lnSpc>
                <a:spcPts val="1800"/>
              </a:lnSpc>
              <a:buFont typeface="Arial"/>
              <a:buChar char="•"/>
            </a:pPr>
            <a:r>
              <a:rPr lang="en-US" sz="1200" spc="-24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I go to the park. (.........)</a:t>
            </a:r>
          </a:p>
        </p:txBody>
      </p:sp>
      <p:sp>
        <p:nvSpPr>
          <p:cNvPr id="17" name="Freeform 17"/>
          <p:cNvSpPr/>
          <p:nvPr/>
        </p:nvSpPr>
        <p:spPr>
          <a:xfrm>
            <a:off x="4013219" y="5164804"/>
            <a:ext cx="3230935" cy="1076978"/>
          </a:xfrm>
          <a:custGeom>
            <a:avLst/>
            <a:gdLst/>
            <a:ahLst/>
            <a:cxnLst/>
            <a:rect l="l" t="t" r="r" b="b"/>
            <a:pathLst>
              <a:path w="3230935" h="1076978">
                <a:moveTo>
                  <a:pt x="0" y="0"/>
                </a:moveTo>
                <a:lnTo>
                  <a:pt x="3230935" y="0"/>
                </a:lnTo>
                <a:lnTo>
                  <a:pt x="3230935" y="1076978"/>
                </a:lnTo>
                <a:lnTo>
                  <a:pt x="0" y="10769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grpSp>
        <p:nvGrpSpPr>
          <p:cNvPr id="18" name="Group 18"/>
          <p:cNvGrpSpPr/>
          <p:nvPr/>
        </p:nvGrpSpPr>
        <p:grpSpPr>
          <a:xfrm>
            <a:off x="3746705" y="8873191"/>
            <a:ext cx="1945090" cy="371335"/>
            <a:chOff x="0" y="0"/>
            <a:chExt cx="2593453" cy="49511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593453" cy="495114"/>
            </a:xfrm>
            <a:custGeom>
              <a:avLst/>
              <a:gdLst/>
              <a:ahLst/>
              <a:cxnLst/>
              <a:rect l="l" t="t" r="r" b="b"/>
              <a:pathLst>
                <a:path w="2593453" h="495114">
                  <a:moveTo>
                    <a:pt x="0" y="0"/>
                  </a:moveTo>
                  <a:lnTo>
                    <a:pt x="2593453" y="0"/>
                  </a:lnTo>
                  <a:lnTo>
                    <a:pt x="2593453" y="495114"/>
                  </a:lnTo>
                  <a:lnTo>
                    <a:pt x="0" y="495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61290" y="77589"/>
              <a:ext cx="1270873" cy="311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sz="1400" b="1" spc="140">
                  <a:solidFill>
                    <a:srgbClr val="FCFCFC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WRITING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67515" y="5136229"/>
            <a:ext cx="1240744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spc="140">
                <a:solidFill>
                  <a:srgbClr val="FCFCFC"/>
                </a:solidFill>
                <a:latin typeface="TT Norms Bold"/>
                <a:ea typeface="TT Norms Bold"/>
                <a:cs typeface="TT Norms Bold"/>
                <a:sym typeface="TT Norms Bold"/>
              </a:rPr>
              <a:t>LANGUAGE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99869" y="5513667"/>
            <a:ext cx="3351318" cy="1281430"/>
            <a:chOff x="0" y="0"/>
            <a:chExt cx="4468424" cy="1708573"/>
          </a:xfrm>
        </p:grpSpPr>
        <p:sp>
          <p:nvSpPr>
            <p:cNvPr id="23" name="TextBox 23"/>
            <p:cNvSpPr txBox="1"/>
            <p:nvPr/>
          </p:nvSpPr>
          <p:spPr>
            <a:xfrm>
              <a:off x="4693" y="-19050"/>
              <a:ext cx="3244582" cy="213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1. Circle the correct option. (1.5 pts.)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207433"/>
              <a:ext cx="4468424" cy="1501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80" lvl="1" indent="-129540" algn="l">
                <a:lnSpc>
                  <a:spcPts val="18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 ( 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What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How many 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- 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Where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) kitchens are in your house?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  ➝ (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There are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There is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 one kitchen.</a:t>
              </a:r>
            </a:p>
            <a:p>
              <a:pPr marL="259080" lvl="1" indent="-129540" algn="l">
                <a:lnSpc>
                  <a:spcPts val="18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(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What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Where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Who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 is Sara?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  ➝ She is in the living room.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219505" y="1533918"/>
            <a:ext cx="1905817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spc="140">
                <a:solidFill>
                  <a:srgbClr val="FCFCFC"/>
                </a:solidFill>
                <a:latin typeface="TT Norms Bold"/>
                <a:ea typeface="TT Norms Bold"/>
                <a:cs typeface="TT Norms Bold"/>
                <a:sym typeface="TT Norms Bold"/>
              </a:rPr>
              <a:t>COMPREHENSION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99869" y="9428797"/>
            <a:ext cx="3392938" cy="1014730"/>
            <a:chOff x="0" y="0"/>
            <a:chExt cx="4523917" cy="1352973"/>
          </a:xfrm>
        </p:grpSpPr>
        <p:sp>
          <p:nvSpPr>
            <p:cNvPr id="27" name="TextBox 27"/>
            <p:cNvSpPr txBox="1"/>
            <p:nvPr/>
          </p:nvSpPr>
          <p:spPr>
            <a:xfrm>
              <a:off x="0" y="461433"/>
              <a:ext cx="4289684" cy="8915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80" lvl="1" indent="-129540" algn="l">
                <a:lnSpc>
                  <a:spcPts val="18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The vase is ........................................ the table.</a:t>
              </a:r>
            </a:p>
            <a:p>
              <a:pPr marL="259080" lvl="1" indent="-129540" algn="l">
                <a:lnSpc>
                  <a:spcPts val="18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The table is ........................................ the sofa.</a:t>
              </a:r>
            </a:p>
            <a:p>
              <a:pPr marL="259080" lvl="1" indent="-129540" algn="l">
                <a:lnSpc>
                  <a:spcPts val="18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The boy is ........................................ the chair.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4523917" cy="4423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4. Look at the picture and complete the sentences. </a:t>
              </a:r>
            </a:p>
            <a:p>
              <a:pPr algn="l">
                <a:lnSpc>
                  <a:spcPts val="1400"/>
                </a:lnSpc>
              </a:pP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Use: </a:t>
              </a:r>
              <a:r>
                <a:rPr lang="en-US" sz="1000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under - in front of - behind - next to - on </a:t>
              </a: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(1.5 pts.)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0" y="368511"/>
            <a:ext cx="7560000" cy="548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dirty="0" err="1">
                <a:solidFill>
                  <a:srgbClr val="323642"/>
                </a:solidFill>
                <a:latin typeface="Bellaboo"/>
                <a:ea typeface="Bellaboo"/>
                <a:cs typeface="Bellaboo"/>
                <a:sym typeface="Bellaboo"/>
              </a:rPr>
              <a:t>Fluentlearners.com</a:t>
            </a:r>
            <a:r>
              <a:rPr lang="en-US" sz="3200" dirty="0">
                <a:solidFill>
                  <a:srgbClr val="323642"/>
                </a:solidFill>
                <a:latin typeface="Bellaboo"/>
                <a:ea typeface="Bellaboo"/>
                <a:cs typeface="Bellaboo"/>
                <a:sym typeface="Bellaboo"/>
              </a:rPr>
              <a:t> School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15342" y="1139970"/>
            <a:ext cx="4715791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b="1" spc="-27">
                <a:solidFill>
                  <a:srgbClr val="646464"/>
                </a:solidFill>
                <a:latin typeface="Poppins Bold"/>
                <a:ea typeface="Poppins Bold"/>
                <a:cs typeface="Poppins Bold"/>
                <a:sym typeface="Poppins Bold"/>
              </a:rPr>
              <a:t>Name</a:t>
            </a: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: ...................................................................................................... </a:t>
            </a:r>
            <a:r>
              <a:rPr lang="en-US" sz="1399" b="1" spc="-27">
                <a:solidFill>
                  <a:srgbClr val="646464"/>
                </a:solidFill>
                <a:latin typeface="Poppins Bold"/>
                <a:ea typeface="Poppins Bold"/>
                <a:cs typeface="Poppins Bold"/>
                <a:sym typeface="Poppins Bold"/>
              </a:rPr>
              <a:t>Class</a:t>
            </a: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: ......../........ 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96200" y="1909255"/>
            <a:ext cx="6758639" cy="1022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sz="1000" spc="-2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    My name is Karim. I am a student. On weekdays, I wake up at 7:00 in the morning. I wash my face and brush my teeth before I eat my breakfast. I usually eat bread and drink tea with my family. School starts at 8:00. I have many lessons like English and Math. I eat lunch at 12:00 in the school canteen. Then, I go home at 3:30 in the afternoon.  After I get home, I have a snack. I usually eat an apple. Then, I play video games on my computer for thirty minutes. After I relax, I clean my room. I always make my bed. I have basketball club at 6:00 in the evening. After basketball, I walk home and eat a big dinner with my parents. After dinner, I revise my lessons in my bedroom. Then, I  go to bed at 11:00. 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400680" y="3007805"/>
            <a:ext cx="2684761" cy="1157896"/>
            <a:chOff x="0" y="0"/>
            <a:chExt cx="3579682" cy="1543862"/>
          </a:xfrm>
        </p:grpSpPr>
        <p:sp>
          <p:nvSpPr>
            <p:cNvPr id="33" name="TextBox 33"/>
            <p:cNvSpPr txBox="1"/>
            <p:nvPr/>
          </p:nvSpPr>
          <p:spPr>
            <a:xfrm>
              <a:off x="0" y="176707"/>
              <a:ext cx="3579682" cy="13671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80" lvl="1" indent="-129540" algn="l">
                <a:lnSpc>
                  <a:spcPts val="216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Karim wakes up at six thirty.</a:t>
              </a:r>
            </a:p>
            <a:p>
              <a:pPr algn="l">
                <a:lnSpc>
                  <a:spcPts val="216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 ☐ True ☐ False</a:t>
              </a:r>
            </a:p>
            <a:p>
              <a:pPr marL="259080" lvl="1" indent="-129540" algn="l">
                <a:lnSpc>
                  <a:spcPts val="216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He washes his face before breakfast.</a:t>
              </a:r>
            </a:p>
            <a:p>
              <a:pPr algn="l">
                <a:lnSpc>
                  <a:spcPts val="216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 ☐ True ☐ False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2647599" cy="213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1. Tick the correct option. (1 pt.)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00680" y="4318101"/>
            <a:ext cx="2871271" cy="690880"/>
            <a:chOff x="0" y="0"/>
            <a:chExt cx="3828362" cy="921173"/>
          </a:xfrm>
        </p:grpSpPr>
        <p:sp>
          <p:nvSpPr>
            <p:cNvPr id="36" name="TextBox 36"/>
            <p:cNvSpPr txBox="1"/>
            <p:nvPr/>
          </p:nvSpPr>
          <p:spPr>
            <a:xfrm>
              <a:off x="2346" y="175683"/>
              <a:ext cx="3826015" cy="7454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80" lvl="1" indent="-129540" algn="l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Karim has lunch at (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midnight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noon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</a:t>
              </a:r>
            </a:p>
            <a:p>
              <a:pPr marL="259080" lvl="1" indent="-129540" algn="l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He eats (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bread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sz="1200" b="1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an apple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 for breakfast.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3384808" cy="2042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99"/>
                </a:lnSpc>
              </a:pPr>
              <a:r>
                <a:rPr lang="en-US" sz="999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2. Choose the correct option. (1 pt.)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99869" y="6861772"/>
            <a:ext cx="3351318" cy="1148080"/>
            <a:chOff x="0" y="0"/>
            <a:chExt cx="4468424" cy="1530773"/>
          </a:xfrm>
        </p:grpSpPr>
        <p:sp>
          <p:nvSpPr>
            <p:cNvPr id="39" name="TextBox 39"/>
            <p:cNvSpPr txBox="1"/>
            <p:nvPr/>
          </p:nvSpPr>
          <p:spPr>
            <a:xfrm>
              <a:off x="0" y="-19050"/>
              <a:ext cx="4146288" cy="4423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2. Complete with the correct adverb of frequency:  “</a:t>
              </a:r>
              <a:r>
                <a:rPr lang="en-US" sz="1000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always - sometimes - never - usually</a:t>
              </a: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” (1 pt.)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378883"/>
              <a:ext cx="4468424" cy="11518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80" lvl="1" indent="-129540" algn="l">
                <a:lnSpc>
                  <a:spcPts val="24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He ....................................... does his homework in the kitchen. (75 %) </a:t>
              </a:r>
            </a:p>
            <a:p>
              <a:pPr marL="259080" lvl="1" indent="-129540" algn="l">
                <a:lnSpc>
                  <a:spcPts val="24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We ....................................... play football. (50%)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99869" y="8076527"/>
            <a:ext cx="3452573" cy="1281430"/>
            <a:chOff x="0" y="0"/>
            <a:chExt cx="4603431" cy="1708573"/>
          </a:xfrm>
        </p:grpSpPr>
        <p:sp>
          <p:nvSpPr>
            <p:cNvPr id="42" name="TextBox 42"/>
            <p:cNvSpPr txBox="1"/>
            <p:nvPr/>
          </p:nvSpPr>
          <p:spPr>
            <a:xfrm>
              <a:off x="0" y="-19050"/>
              <a:ext cx="4146288" cy="213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3. Put the verbs in the present continuous. (2 pts.)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150283"/>
              <a:ext cx="4603431" cy="1558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80" lvl="1" indent="-129540" algn="l">
                <a:lnSpc>
                  <a:spcPts val="24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What ................................. Sara ................................. (do)?</a:t>
              </a:r>
            </a:p>
            <a:p>
              <a:pPr algn="l">
                <a:lnSpc>
                  <a:spcPts val="24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  ➝ She ....................................................... (watch) a video.</a:t>
              </a:r>
            </a:p>
            <a:p>
              <a:pPr marL="259080" lvl="1" indent="-129540" algn="l">
                <a:lnSpc>
                  <a:spcPts val="24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What ................................. they ................................. (do)?</a:t>
              </a:r>
            </a:p>
            <a:p>
              <a:pPr algn="l">
                <a:lnSpc>
                  <a:spcPts val="24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  ➝ They ....................................................... (read) a book.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697373" y="7772736"/>
            <a:ext cx="3862627" cy="1043305"/>
            <a:chOff x="0" y="0"/>
            <a:chExt cx="5150169" cy="1391073"/>
          </a:xfrm>
        </p:grpSpPr>
        <p:sp>
          <p:nvSpPr>
            <p:cNvPr id="45" name="TextBox 45"/>
            <p:cNvSpPr txBox="1"/>
            <p:nvPr/>
          </p:nvSpPr>
          <p:spPr>
            <a:xfrm>
              <a:off x="160691" y="-19050"/>
              <a:ext cx="3425043" cy="213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6. Complete the exchange. (2 pts.)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194733"/>
              <a:ext cx="5150169" cy="1196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80" lvl="1" indent="-129540" algn="l">
                <a:lnSpc>
                  <a:spcPts val="18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...................................................................................................................?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➝ I go to school at 7:30.</a:t>
              </a:r>
            </a:p>
            <a:p>
              <a:pPr marL="259080" lvl="1" indent="-129540" algn="l">
                <a:lnSpc>
                  <a:spcPts val="18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 hang out!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➝ Sorry, I can’t.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746705" y="9301677"/>
            <a:ext cx="3787023" cy="1276350"/>
            <a:chOff x="0" y="0"/>
            <a:chExt cx="5049364" cy="1701800"/>
          </a:xfrm>
        </p:grpSpPr>
        <p:sp>
          <p:nvSpPr>
            <p:cNvPr id="48" name="TextBox 48"/>
            <p:cNvSpPr txBox="1"/>
            <p:nvPr/>
          </p:nvSpPr>
          <p:spPr>
            <a:xfrm>
              <a:off x="0" y="200660"/>
              <a:ext cx="5049364" cy="1501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Hello. My name is ....................................... I am from ......................... I live in .................................................. (a house/an apartment) . It is ............................... (big/small). It has ..................... rooms. There are 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..................................................................................................................................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..................................................................................................................................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19050"/>
              <a:ext cx="4856012" cy="213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Complete this paragraph about your house. (4 pts.)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3317390" y="4318102"/>
            <a:ext cx="3926764" cy="690880"/>
            <a:chOff x="0" y="0"/>
            <a:chExt cx="5235686" cy="921173"/>
          </a:xfrm>
        </p:grpSpPr>
        <p:sp>
          <p:nvSpPr>
            <p:cNvPr id="51" name="TextBox 51"/>
            <p:cNvSpPr txBox="1"/>
            <p:nvPr/>
          </p:nvSpPr>
          <p:spPr>
            <a:xfrm>
              <a:off x="0" y="-19050"/>
              <a:ext cx="4988913" cy="213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4. Complete with information from the text. (2 pts.)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4869" y="175683"/>
              <a:ext cx="5230817" cy="7454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80" lvl="1" indent="-129540" algn="l">
                <a:lnSpc>
                  <a:spcPts val="24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Karim ........................................................... after he relaxes.</a:t>
              </a:r>
            </a:p>
            <a:p>
              <a:pPr marL="259080" lvl="1" indent="-129540" algn="l">
                <a:lnSpc>
                  <a:spcPts val="24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He has ........................................................... in the school canteen.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2271395" y="896831"/>
            <a:ext cx="2950619" cy="210702"/>
            <a:chOff x="0" y="0"/>
            <a:chExt cx="3934158" cy="280937"/>
          </a:xfrm>
        </p:grpSpPr>
        <p:sp>
          <p:nvSpPr>
            <p:cNvPr id="54" name="TextBox 54"/>
            <p:cNvSpPr txBox="1"/>
            <p:nvPr/>
          </p:nvSpPr>
          <p:spPr>
            <a:xfrm>
              <a:off x="2332704" y="-17513"/>
              <a:ext cx="1601454" cy="298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79"/>
                </a:lnSpc>
              </a:pPr>
              <a:r>
                <a:rPr lang="en-US" sz="1399" b="1" spc="-27">
                  <a:solidFill>
                    <a:srgbClr val="6464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Timing</a:t>
              </a:r>
              <a:r>
                <a:rPr lang="en-US" sz="1399" spc="-27">
                  <a:solidFill>
                    <a:srgbClr val="646464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: 1 hour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19050"/>
              <a:ext cx="2150565" cy="298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79"/>
                </a:lnSpc>
              </a:pPr>
              <a:r>
                <a:rPr lang="en-US" sz="1399" b="1" spc="-27">
                  <a:solidFill>
                    <a:srgbClr val="6464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Semester</a:t>
              </a:r>
              <a:r>
                <a:rPr lang="en-US" sz="1399" spc="-27">
                  <a:solidFill>
                    <a:srgbClr val="646464"/>
                  </a:solidFill>
                  <a:latin typeface="Poppins"/>
                  <a:ea typeface="Poppins"/>
                  <a:cs typeface="Poppins"/>
                  <a:sym typeface="Poppins"/>
                </a:rPr>
                <a:t> 2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3314458" y="3007805"/>
            <a:ext cx="3612035" cy="1281430"/>
            <a:chOff x="0" y="0"/>
            <a:chExt cx="4816047" cy="1708573"/>
          </a:xfrm>
        </p:grpSpPr>
        <p:sp>
          <p:nvSpPr>
            <p:cNvPr id="57" name="TextBox 57"/>
            <p:cNvSpPr txBox="1"/>
            <p:nvPr/>
          </p:nvSpPr>
          <p:spPr>
            <a:xfrm>
              <a:off x="4693" y="150283"/>
              <a:ext cx="4811354" cy="1558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80" lvl="1" indent="-129540" algn="l">
                <a:lnSpc>
                  <a:spcPts val="24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What does Karim do after dinner?</a:t>
              </a:r>
            </a:p>
            <a:p>
              <a:pPr algn="l">
                <a:lnSpc>
                  <a:spcPts val="24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</a:t>
              </a:r>
            </a:p>
            <a:p>
              <a:pPr marL="259080" lvl="1" indent="-129540" algn="l">
                <a:lnSpc>
                  <a:spcPts val="2400"/>
                </a:lnSpc>
                <a:buAutoNum type="arabicPeriod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What time does he go to bed?</a:t>
              </a:r>
            </a:p>
            <a:p>
              <a:pPr algn="l">
                <a:lnSpc>
                  <a:spcPts val="24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19050"/>
              <a:ext cx="3930386" cy="213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3. Answer the following questions. (2 pts.)</a:t>
              </a:r>
            </a:p>
          </p:txBody>
        </p:sp>
      </p:grpSp>
      <p:sp>
        <p:nvSpPr>
          <p:cNvPr id="59" name="TextBox 59"/>
          <p:cNvSpPr txBox="1"/>
          <p:nvPr/>
        </p:nvSpPr>
        <p:spPr>
          <a:xfrm>
            <a:off x="4954066" y="1139970"/>
            <a:ext cx="1273457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b="1" spc="-27">
                <a:solidFill>
                  <a:srgbClr val="646464"/>
                </a:solidFill>
                <a:latin typeface="Poppins Bold"/>
                <a:ea typeface="Poppins Bold"/>
                <a:cs typeface="Poppins Bold"/>
                <a:sym typeface="Poppins Bold"/>
              </a:rPr>
              <a:t>Number</a:t>
            </a: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: ............</a:t>
            </a:r>
          </a:p>
        </p:txBody>
      </p:sp>
      <p:sp>
        <p:nvSpPr>
          <p:cNvPr id="60" name="Freeform 60"/>
          <p:cNvSpPr/>
          <p:nvPr/>
        </p:nvSpPr>
        <p:spPr>
          <a:xfrm>
            <a:off x="3890194" y="6500872"/>
            <a:ext cx="956435" cy="744824"/>
          </a:xfrm>
          <a:custGeom>
            <a:avLst/>
            <a:gdLst/>
            <a:ahLst/>
            <a:cxnLst/>
            <a:rect l="l" t="t" r="r" b="b"/>
            <a:pathLst>
              <a:path w="956435" h="744824">
                <a:moveTo>
                  <a:pt x="0" y="0"/>
                </a:moveTo>
                <a:lnTo>
                  <a:pt x="956435" y="0"/>
                </a:lnTo>
                <a:lnTo>
                  <a:pt x="956435" y="744824"/>
                </a:lnTo>
                <a:lnTo>
                  <a:pt x="0" y="7448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61" name="Freeform 61"/>
          <p:cNvSpPr/>
          <p:nvPr/>
        </p:nvSpPr>
        <p:spPr>
          <a:xfrm>
            <a:off x="5014510" y="6500872"/>
            <a:ext cx="624721" cy="744824"/>
          </a:xfrm>
          <a:custGeom>
            <a:avLst/>
            <a:gdLst/>
            <a:ahLst/>
            <a:cxnLst/>
            <a:rect l="l" t="t" r="r" b="b"/>
            <a:pathLst>
              <a:path w="624721" h="744824">
                <a:moveTo>
                  <a:pt x="0" y="0"/>
                </a:moveTo>
                <a:lnTo>
                  <a:pt x="624721" y="0"/>
                </a:lnTo>
                <a:lnTo>
                  <a:pt x="624721" y="744824"/>
                </a:lnTo>
                <a:lnTo>
                  <a:pt x="0" y="74482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62" name="Freeform 62"/>
          <p:cNvSpPr/>
          <p:nvPr/>
        </p:nvSpPr>
        <p:spPr>
          <a:xfrm>
            <a:off x="6623314" y="6508331"/>
            <a:ext cx="871530" cy="729906"/>
          </a:xfrm>
          <a:custGeom>
            <a:avLst/>
            <a:gdLst/>
            <a:ahLst/>
            <a:cxnLst/>
            <a:rect l="l" t="t" r="r" b="b"/>
            <a:pathLst>
              <a:path w="871530" h="729906">
                <a:moveTo>
                  <a:pt x="0" y="0"/>
                </a:moveTo>
                <a:lnTo>
                  <a:pt x="871530" y="0"/>
                </a:lnTo>
                <a:lnTo>
                  <a:pt x="871530" y="729907"/>
                </a:lnTo>
                <a:lnTo>
                  <a:pt x="0" y="72990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63" name="Freeform 63"/>
          <p:cNvSpPr/>
          <p:nvPr/>
        </p:nvSpPr>
        <p:spPr>
          <a:xfrm>
            <a:off x="5807112" y="6499612"/>
            <a:ext cx="648321" cy="747344"/>
          </a:xfrm>
          <a:custGeom>
            <a:avLst/>
            <a:gdLst/>
            <a:ahLst/>
            <a:cxnLst/>
            <a:rect l="l" t="t" r="r" b="b"/>
            <a:pathLst>
              <a:path w="648321" h="747344">
                <a:moveTo>
                  <a:pt x="0" y="0"/>
                </a:moveTo>
                <a:lnTo>
                  <a:pt x="648321" y="0"/>
                </a:lnTo>
                <a:lnTo>
                  <a:pt x="648321" y="747344"/>
                </a:lnTo>
                <a:lnTo>
                  <a:pt x="0" y="74734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grpSp>
        <p:nvGrpSpPr>
          <p:cNvPr id="64" name="Group 64"/>
          <p:cNvGrpSpPr/>
          <p:nvPr/>
        </p:nvGrpSpPr>
        <p:grpSpPr>
          <a:xfrm>
            <a:off x="3890194" y="6929457"/>
            <a:ext cx="2776771" cy="374649"/>
            <a:chOff x="0" y="0"/>
            <a:chExt cx="3702361" cy="499532"/>
          </a:xfrm>
        </p:grpSpPr>
        <p:sp>
          <p:nvSpPr>
            <p:cNvPr id="65" name="TextBox 65"/>
            <p:cNvSpPr txBox="1"/>
            <p:nvPr/>
          </p:nvSpPr>
          <p:spPr>
            <a:xfrm>
              <a:off x="0" y="-47625"/>
              <a:ext cx="169459" cy="5471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2500">
                  <a:solidFill>
                    <a:srgbClr val="000000"/>
                  </a:solidFill>
                  <a:latin typeface="Bellaboo"/>
                  <a:ea typeface="Bellaboo"/>
                  <a:cs typeface="Bellaboo"/>
                  <a:sym typeface="Bellaboo"/>
                </a:rPr>
                <a:t>a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1344058" y="-47625"/>
              <a:ext cx="155031" cy="5471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2500">
                  <a:solidFill>
                    <a:srgbClr val="000000"/>
                  </a:solidFill>
                  <a:latin typeface="Bellaboo"/>
                  <a:ea typeface="Bellaboo"/>
                  <a:cs typeface="Bellaboo"/>
                  <a:sym typeface="Bellaboo"/>
                </a:rPr>
                <a:t>b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2423169" y="-47625"/>
              <a:ext cx="132723" cy="5471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2500">
                  <a:solidFill>
                    <a:srgbClr val="000000"/>
                  </a:solidFill>
                  <a:latin typeface="Bellaboo"/>
                  <a:ea typeface="Bellaboo"/>
                  <a:cs typeface="Bellaboo"/>
                  <a:sym typeface="Bellaboo"/>
                </a:rPr>
                <a:t>c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3560019" y="-47625"/>
              <a:ext cx="142342" cy="5471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2500">
                  <a:solidFill>
                    <a:srgbClr val="000000"/>
                  </a:solidFill>
                  <a:latin typeface="Bellaboo"/>
                  <a:ea typeface="Bellaboo"/>
                  <a:cs typeface="Bellaboo"/>
                  <a:sym typeface="Bellaboo"/>
                </a:rPr>
                <a:t>d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1275</Words>
  <Application>Microsoft Macintosh PowerPoint</Application>
  <PresentationFormat>Custom</PresentationFormat>
  <Paragraphs>128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2" baseType="lpstr">
      <vt:lpstr>TT Norms Bold</vt:lpstr>
      <vt:lpstr>Poppins Light</vt:lpstr>
      <vt:lpstr>Bellaboo</vt:lpstr>
      <vt:lpstr>Poppins</vt:lpstr>
      <vt:lpstr>Arial</vt:lpstr>
      <vt:lpstr>Calibri</vt:lpstr>
      <vt:lpstr>Poppins Bold</vt:lpstr>
      <vt:lpstr>TT Norms</vt:lpstr>
      <vt:lpstr>Marykate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Spotlight 1 S02 Test 1</dc:title>
  <cp:lastModifiedBy>ERRQYOUAQ.ABDESLAM</cp:lastModifiedBy>
  <cp:revision>2</cp:revision>
  <dcterms:created xsi:type="dcterms:W3CDTF">2006-08-16T00:00:00Z</dcterms:created>
  <dcterms:modified xsi:type="dcterms:W3CDTF">2026-03-29T21:30:29Z</dcterms:modified>
  <dc:identifier>DAHFRJ-0Vpo</dc:identifier>
</cp:coreProperties>
</file>