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7556500" cy="10693400"/>
  <p:notesSz cx="6858000" cy="9144000"/>
  <p:embeddedFontLst>
    <p:embeddedFont>
      <p:font typeface="Marykate" charset="1" panose="00000000000000000000"/>
      <p:regular r:id="rId8"/>
    </p:embeddedFont>
    <p:embeddedFont>
      <p:font typeface="Poppins" charset="1" panose="00000500000000000000"/>
      <p:regular r:id="rId9"/>
    </p:embeddedFont>
    <p:embeddedFont>
      <p:font typeface="TT Norms Bold" charset="1" panose="02000803030000020004"/>
      <p:regular r:id="rId10"/>
    </p:embeddedFont>
    <p:embeddedFont>
      <p:font typeface="TT Norms" charset="1" panose="02000503030000020003"/>
      <p:regular r:id="rId11"/>
    </p:embeddedFont>
    <p:embeddedFont>
      <p:font typeface="Bellaboo" charset="1" panose="00000000000000000000"/>
      <p:regular r:id="rId12"/>
    </p:embeddedFont>
    <p:embeddedFont>
      <p:font typeface="Poppins Bold" charset="1" panose="00000800000000000000"/>
      <p:regular r:id="rId13"/>
    </p:embeddedFont>
    <p:embeddedFont>
      <p:font typeface="Poppins Light" charset="1" panose="0000040000000000000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jpeg" Type="http://schemas.openxmlformats.org/officeDocument/2006/relationships/image"/><Relationship Id="rId17" Target="../media/image16.jpeg" Type="http://schemas.openxmlformats.org/officeDocument/2006/relationships/image"/><Relationship Id="rId18" Target="../media/image17.png" Type="http://schemas.openxmlformats.org/officeDocument/2006/relationships/image"/><Relationship Id="rId19" Target="../media/image18.jpe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2.png" Type="http://schemas.openxmlformats.org/officeDocument/2006/relationships/image"/><Relationship Id="rId13" Target="../media/image13.svg" Type="http://schemas.openxmlformats.org/officeDocument/2006/relationships/image"/><Relationship Id="rId14" Target="../media/image14.png" Type="http://schemas.openxmlformats.org/officeDocument/2006/relationships/image"/><Relationship Id="rId15" Target="../media/image21.png" Type="http://schemas.openxmlformats.org/officeDocument/2006/relationships/image"/><Relationship Id="rId16" Target="../media/image22.svg" Type="http://schemas.openxmlformats.org/officeDocument/2006/relationships/image"/><Relationship Id="rId17" Target="../media/image23.png" Type="http://schemas.openxmlformats.org/officeDocument/2006/relationships/image"/><Relationship Id="rId18" Target="../media/image24.svg" Type="http://schemas.openxmlformats.org/officeDocument/2006/relationships/image"/><Relationship Id="rId19" Target="../media/image11.png" Type="http://schemas.openxmlformats.org/officeDocument/2006/relationships/image"/><Relationship Id="rId2" Target="../media/image1.png" Type="http://schemas.openxmlformats.org/officeDocument/2006/relationships/image"/><Relationship Id="rId20" Target="../media/image25.png" Type="http://schemas.openxmlformats.org/officeDocument/2006/relationships/image"/><Relationship Id="rId21" Target="../media/image26.svg" Type="http://schemas.openxmlformats.org/officeDocument/2006/relationships/image"/><Relationship Id="rId3" Target="../media/image2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0" y="-40200"/>
            <a:ext cx="7560000" cy="712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2D446E"/>
                </a:solidFill>
                <a:latin typeface="Marykate"/>
                <a:ea typeface="Marykate"/>
                <a:cs typeface="Marykate"/>
                <a:sym typeface="Marykate"/>
              </a:rPr>
              <a:t>LOCAL EXAM</a:t>
            </a:r>
          </a:p>
        </p:txBody>
      </p:sp>
      <p:sp>
        <p:nvSpPr>
          <p:cNvPr name="Freeform 3" id="3"/>
          <p:cNvSpPr/>
          <p:nvPr/>
        </p:nvSpPr>
        <p:spPr>
          <a:xfrm flipH="true" flipV="false" rot="-8532552">
            <a:off x="4834634" y="-1651558"/>
            <a:ext cx="5982491" cy="3622126"/>
          </a:xfrm>
          <a:custGeom>
            <a:avLst/>
            <a:gdLst/>
            <a:ahLst/>
            <a:cxnLst/>
            <a:rect r="r" b="b" t="t" l="l"/>
            <a:pathLst>
              <a:path h="3622126" w="5982491">
                <a:moveTo>
                  <a:pt x="5982491" y="0"/>
                </a:moveTo>
                <a:lnTo>
                  <a:pt x="0" y="0"/>
                </a:lnTo>
                <a:lnTo>
                  <a:pt x="0" y="3622127"/>
                </a:lnTo>
                <a:lnTo>
                  <a:pt x="5982491" y="3622127"/>
                </a:lnTo>
                <a:lnTo>
                  <a:pt x="598249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664967" y="-3798"/>
            <a:ext cx="2534882" cy="2216869"/>
          </a:xfrm>
          <a:custGeom>
            <a:avLst/>
            <a:gdLst/>
            <a:ahLst/>
            <a:cxnLst/>
            <a:rect r="r" b="b" t="t" l="l"/>
            <a:pathLst>
              <a:path h="2216869" w="2534882">
                <a:moveTo>
                  <a:pt x="0" y="0"/>
                </a:moveTo>
                <a:lnTo>
                  <a:pt x="2534882" y="0"/>
                </a:lnTo>
                <a:lnTo>
                  <a:pt x="2534882" y="2216869"/>
                </a:lnTo>
                <a:lnTo>
                  <a:pt x="0" y="22168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1829792">
            <a:off x="6325780" y="554955"/>
            <a:ext cx="814113" cy="282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11"/>
              </a:lnSpc>
            </a:pPr>
            <a:r>
              <a:rPr lang="en-US" sz="1759" spc="-35">
                <a:solidFill>
                  <a:srgbClr val="646464"/>
                </a:solidFill>
                <a:latin typeface="Poppins"/>
                <a:ea typeface="Poppins"/>
                <a:cs typeface="Poppins"/>
                <a:sym typeface="Poppins"/>
              </a:rPr>
              <a:t>...................</a:t>
            </a:r>
          </a:p>
        </p:txBody>
      </p:sp>
      <p:sp>
        <p:nvSpPr>
          <p:cNvPr name="TextBox 6" id="6"/>
          <p:cNvSpPr txBox="true"/>
          <p:nvPr/>
        </p:nvSpPr>
        <p:spPr>
          <a:xfrm rot="-1829792">
            <a:off x="6780749" y="812690"/>
            <a:ext cx="273686" cy="282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11"/>
              </a:lnSpc>
            </a:pPr>
            <a:r>
              <a:rPr lang="en-US" sz="1759" spc="-35">
                <a:solidFill>
                  <a:srgbClr val="646464"/>
                </a:solidFill>
                <a:latin typeface="Poppins"/>
                <a:ea typeface="Poppins"/>
                <a:cs typeface="Poppins"/>
                <a:sym typeface="Poppins"/>
              </a:rPr>
              <a:t>20</a:t>
            </a:r>
          </a:p>
        </p:txBody>
      </p:sp>
      <p:sp>
        <p:nvSpPr>
          <p:cNvPr name="Freeform 7" id="7"/>
          <p:cNvSpPr/>
          <p:nvPr/>
        </p:nvSpPr>
        <p:spPr>
          <a:xfrm flipH="true" flipV="true" rot="3556321">
            <a:off x="6819656" y="570842"/>
            <a:ext cx="20428" cy="583671"/>
          </a:xfrm>
          <a:custGeom>
            <a:avLst/>
            <a:gdLst/>
            <a:ahLst/>
            <a:cxnLst/>
            <a:rect r="r" b="b" t="t" l="l"/>
            <a:pathLst>
              <a:path h="583671" w="20428">
                <a:moveTo>
                  <a:pt x="20428" y="583671"/>
                </a:moveTo>
                <a:lnTo>
                  <a:pt x="0" y="583671"/>
                </a:lnTo>
                <a:lnTo>
                  <a:pt x="0" y="0"/>
                </a:lnTo>
                <a:lnTo>
                  <a:pt x="20428" y="0"/>
                </a:lnTo>
                <a:lnTo>
                  <a:pt x="20428" y="583671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99869" y="1444770"/>
            <a:ext cx="1945090" cy="371335"/>
            <a:chOff x="0" y="0"/>
            <a:chExt cx="2593453" cy="49511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593453" cy="495114"/>
            </a:xfrm>
            <a:custGeom>
              <a:avLst/>
              <a:gdLst/>
              <a:ahLst/>
              <a:cxnLst/>
              <a:rect r="r" b="b" t="t" l="l"/>
              <a:pathLst>
                <a:path h="495114" w="2593453">
                  <a:moveTo>
                    <a:pt x="0" y="0"/>
                  </a:moveTo>
                  <a:lnTo>
                    <a:pt x="2593453" y="0"/>
                  </a:lnTo>
                  <a:lnTo>
                    <a:pt x="2593453" y="495114"/>
                  </a:lnTo>
                  <a:lnTo>
                    <a:pt x="0" y="4951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26182" y="77589"/>
              <a:ext cx="2541089" cy="3113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60"/>
                </a:lnSpc>
              </a:pPr>
              <a:r>
                <a:rPr lang="en-US" b="true" sz="1400" spc="140">
                  <a:solidFill>
                    <a:srgbClr val="FCFCFC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COMPREHENSION</a:t>
              </a: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3659482" y="5948757"/>
            <a:ext cx="16038" cy="4276800"/>
          </a:xfrm>
          <a:custGeom>
            <a:avLst/>
            <a:gdLst/>
            <a:ahLst/>
            <a:cxnLst/>
            <a:rect r="r" b="b" t="t" l="l"/>
            <a:pathLst>
              <a:path h="4276800" w="16038">
                <a:moveTo>
                  <a:pt x="0" y="0"/>
                </a:moveTo>
                <a:lnTo>
                  <a:pt x="16038" y="0"/>
                </a:lnTo>
                <a:lnTo>
                  <a:pt x="16038" y="4276800"/>
                </a:lnTo>
                <a:lnTo>
                  <a:pt x="0" y="4276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3746705" y="7216005"/>
            <a:ext cx="1945090" cy="371335"/>
            <a:chOff x="0" y="0"/>
            <a:chExt cx="2593453" cy="49511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593453" cy="495114"/>
            </a:xfrm>
            <a:custGeom>
              <a:avLst/>
              <a:gdLst/>
              <a:ahLst/>
              <a:cxnLst/>
              <a:rect r="r" b="b" t="t" l="l"/>
              <a:pathLst>
                <a:path h="495114" w="2593453">
                  <a:moveTo>
                    <a:pt x="0" y="0"/>
                  </a:moveTo>
                  <a:lnTo>
                    <a:pt x="2593453" y="0"/>
                  </a:lnTo>
                  <a:lnTo>
                    <a:pt x="2593453" y="495114"/>
                  </a:lnTo>
                  <a:lnTo>
                    <a:pt x="0" y="4951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 rot="0">
              <a:off x="25853" y="77589"/>
              <a:ext cx="2541747" cy="3113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60"/>
                </a:lnSpc>
              </a:pPr>
              <a:r>
                <a:rPr lang="en-US" b="true" sz="1400" spc="140">
                  <a:solidFill>
                    <a:srgbClr val="FCFCFC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COMMUNICATION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3746705" y="8744945"/>
            <a:ext cx="1945090" cy="371335"/>
            <a:chOff x="0" y="0"/>
            <a:chExt cx="2593453" cy="49511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593453" cy="495114"/>
            </a:xfrm>
            <a:custGeom>
              <a:avLst/>
              <a:gdLst/>
              <a:ahLst/>
              <a:cxnLst/>
              <a:rect r="r" b="b" t="t" l="l"/>
              <a:pathLst>
                <a:path h="495114" w="2593453">
                  <a:moveTo>
                    <a:pt x="0" y="0"/>
                  </a:moveTo>
                  <a:lnTo>
                    <a:pt x="2593453" y="0"/>
                  </a:lnTo>
                  <a:lnTo>
                    <a:pt x="2593453" y="495114"/>
                  </a:lnTo>
                  <a:lnTo>
                    <a:pt x="0" y="4951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 rot="0">
              <a:off x="661290" y="77589"/>
              <a:ext cx="1270873" cy="3113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60"/>
                </a:lnSpc>
              </a:pPr>
              <a:r>
                <a:rPr lang="en-US" b="true" sz="1400" spc="140">
                  <a:solidFill>
                    <a:srgbClr val="FCFCFC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WRITING</a:t>
              </a: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206908" y="113704"/>
            <a:ext cx="978871" cy="978871"/>
          </a:xfrm>
          <a:custGeom>
            <a:avLst/>
            <a:gdLst/>
            <a:ahLst/>
            <a:cxnLst/>
            <a:rect r="r" b="b" t="t" l="l"/>
            <a:pathLst>
              <a:path h="978871" w="978871">
                <a:moveTo>
                  <a:pt x="0" y="0"/>
                </a:moveTo>
                <a:lnTo>
                  <a:pt x="978871" y="0"/>
                </a:lnTo>
                <a:lnTo>
                  <a:pt x="978871" y="978871"/>
                </a:lnTo>
                <a:lnTo>
                  <a:pt x="0" y="97887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215342" y="5487040"/>
            <a:ext cx="1945090" cy="371335"/>
            <a:chOff x="0" y="0"/>
            <a:chExt cx="2593453" cy="49511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593453" cy="495114"/>
            </a:xfrm>
            <a:custGeom>
              <a:avLst/>
              <a:gdLst/>
              <a:ahLst/>
              <a:cxnLst/>
              <a:rect r="r" b="b" t="t" l="l"/>
              <a:pathLst>
                <a:path h="495114" w="2593453">
                  <a:moveTo>
                    <a:pt x="0" y="0"/>
                  </a:moveTo>
                  <a:lnTo>
                    <a:pt x="2593453" y="0"/>
                  </a:lnTo>
                  <a:lnTo>
                    <a:pt x="2593453" y="495114"/>
                  </a:lnTo>
                  <a:lnTo>
                    <a:pt x="0" y="4951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 rot="0">
              <a:off x="559257" y="77589"/>
              <a:ext cx="1474939" cy="3113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60"/>
                </a:lnSpc>
              </a:pPr>
              <a:r>
                <a:rPr lang="en-US" b="true" sz="1400" spc="140">
                  <a:solidFill>
                    <a:srgbClr val="FCFCFC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GRAMMAR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3783520" y="5487040"/>
            <a:ext cx="1945090" cy="371335"/>
            <a:chOff x="0" y="0"/>
            <a:chExt cx="2593453" cy="495114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2593453" cy="495114"/>
            </a:xfrm>
            <a:custGeom>
              <a:avLst/>
              <a:gdLst/>
              <a:ahLst/>
              <a:cxnLst/>
              <a:rect r="r" b="b" t="t" l="l"/>
              <a:pathLst>
                <a:path h="495114" w="2593453">
                  <a:moveTo>
                    <a:pt x="0" y="0"/>
                  </a:moveTo>
                  <a:lnTo>
                    <a:pt x="2593453" y="0"/>
                  </a:lnTo>
                  <a:lnTo>
                    <a:pt x="2593453" y="495114"/>
                  </a:lnTo>
                  <a:lnTo>
                    <a:pt x="0" y="4951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 rot="0">
              <a:off x="353690" y="77589"/>
              <a:ext cx="1944842" cy="3113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60"/>
                </a:lnSpc>
              </a:pPr>
              <a:r>
                <a:rPr lang="en-US" b="true" sz="1400" spc="140">
                  <a:solidFill>
                    <a:srgbClr val="FCFCFC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VOCABULARY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99869" y="5915525"/>
            <a:ext cx="3351318" cy="1586230"/>
            <a:chOff x="0" y="0"/>
            <a:chExt cx="4468424" cy="2114973"/>
          </a:xfrm>
        </p:grpSpPr>
        <p:sp>
          <p:nvSpPr>
            <p:cNvPr name="TextBox 26" id="26"/>
            <p:cNvSpPr txBox="true"/>
            <p:nvPr/>
          </p:nvSpPr>
          <p:spPr>
            <a:xfrm rot="0">
              <a:off x="4693" y="-19050"/>
              <a:ext cx="3244582" cy="2137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1. Circle the correct option. (2.5 pts.)</a:t>
              </a:r>
            </a:p>
          </p:txBody>
        </p:sp>
        <p:sp>
          <p:nvSpPr>
            <p:cNvPr name="TextBox 27" id="27"/>
            <p:cNvSpPr txBox="true"/>
            <p:nvPr/>
          </p:nvSpPr>
          <p:spPr>
            <a:xfrm rot="0">
              <a:off x="0" y="150283"/>
              <a:ext cx="4468424" cy="19646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I (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‘m not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-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isn’t 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-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aren’t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) American.</a:t>
              </a:r>
            </a:p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This is my friend. (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My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-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His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-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Her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) name is Lina.</a:t>
              </a:r>
            </a:p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Lina (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am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-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is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-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are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) 11 years old.</a:t>
              </a:r>
            </a:p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(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This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-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That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) is a pen. </a:t>
              </a:r>
            </a:p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(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These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-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Those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) are pens.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1891001" y="7011631"/>
            <a:ext cx="198625" cy="168583"/>
          </a:xfrm>
          <a:custGeom>
            <a:avLst/>
            <a:gdLst/>
            <a:ahLst/>
            <a:cxnLst/>
            <a:rect r="r" b="b" t="t" l="l"/>
            <a:pathLst>
              <a:path h="168583" w="198625">
                <a:moveTo>
                  <a:pt x="0" y="0"/>
                </a:moveTo>
                <a:lnTo>
                  <a:pt x="198624" y="0"/>
                </a:lnTo>
                <a:lnTo>
                  <a:pt x="198624" y="168582"/>
                </a:lnTo>
                <a:lnTo>
                  <a:pt x="0" y="16858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2201181" y="7325152"/>
            <a:ext cx="198625" cy="168583"/>
          </a:xfrm>
          <a:custGeom>
            <a:avLst/>
            <a:gdLst/>
            <a:ahLst/>
            <a:cxnLst/>
            <a:rect r="r" b="b" t="t" l="l"/>
            <a:pathLst>
              <a:path h="168583" w="198625">
                <a:moveTo>
                  <a:pt x="0" y="0"/>
                </a:moveTo>
                <a:lnTo>
                  <a:pt x="198625" y="0"/>
                </a:lnTo>
                <a:lnTo>
                  <a:pt x="198625" y="168582"/>
                </a:lnTo>
                <a:lnTo>
                  <a:pt x="0" y="16858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2089625" y="6952350"/>
            <a:ext cx="294303" cy="283267"/>
          </a:xfrm>
          <a:custGeom>
            <a:avLst/>
            <a:gdLst/>
            <a:ahLst/>
            <a:cxnLst/>
            <a:rect r="r" b="b" t="t" l="l"/>
            <a:pathLst>
              <a:path h="283267" w="294303">
                <a:moveTo>
                  <a:pt x="0" y="0"/>
                </a:moveTo>
                <a:lnTo>
                  <a:pt x="294304" y="0"/>
                </a:lnTo>
                <a:lnTo>
                  <a:pt x="294304" y="283267"/>
                </a:lnTo>
                <a:lnTo>
                  <a:pt x="0" y="28326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grpSp>
        <p:nvGrpSpPr>
          <p:cNvPr name="Group 31" id="31"/>
          <p:cNvGrpSpPr/>
          <p:nvPr/>
        </p:nvGrpSpPr>
        <p:grpSpPr>
          <a:xfrm rot="0">
            <a:off x="3164374" y="7267810"/>
            <a:ext cx="441455" cy="283267"/>
            <a:chOff x="0" y="0"/>
            <a:chExt cx="588606" cy="377689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392404" cy="377689"/>
            </a:xfrm>
            <a:custGeom>
              <a:avLst/>
              <a:gdLst/>
              <a:ahLst/>
              <a:cxnLst/>
              <a:rect r="r" b="b" t="t" l="l"/>
              <a:pathLst>
                <a:path h="377689" w="392404">
                  <a:moveTo>
                    <a:pt x="0" y="0"/>
                  </a:moveTo>
                  <a:lnTo>
                    <a:pt x="392404" y="0"/>
                  </a:lnTo>
                  <a:lnTo>
                    <a:pt x="392404" y="377689"/>
                  </a:lnTo>
                  <a:lnTo>
                    <a:pt x="0" y="3776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0">
              <a:off x="196202" y="0"/>
              <a:ext cx="392404" cy="377689"/>
            </a:xfrm>
            <a:custGeom>
              <a:avLst/>
              <a:gdLst/>
              <a:ahLst/>
              <a:cxnLst/>
              <a:rect r="r" b="b" t="t" l="l"/>
              <a:pathLst>
                <a:path h="377689" w="392404">
                  <a:moveTo>
                    <a:pt x="0" y="0"/>
                  </a:moveTo>
                  <a:lnTo>
                    <a:pt x="392404" y="0"/>
                  </a:lnTo>
                  <a:lnTo>
                    <a:pt x="392404" y="377689"/>
                  </a:lnTo>
                  <a:lnTo>
                    <a:pt x="0" y="3776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0" t="0" r="0" b="0"/>
              </a:stretch>
            </a:blipFill>
          </p:spPr>
        </p:sp>
      </p:grpSp>
      <p:sp>
        <p:nvSpPr>
          <p:cNvPr name="TextBox 34" id="34"/>
          <p:cNvSpPr txBox="true"/>
          <p:nvPr/>
        </p:nvSpPr>
        <p:spPr>
          <a:xfrm rot="0">
            <a:off x="3652442" y="6252075"/>
            <a:ext cx="3678824" cy="906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0" indent="-129540" lvl="1">
              <a:lnSpc>
                <a:spcPts val="1800"/>
              </a:lnSpc>
              <a:buAutoNum type="arabicPeriod" startAt="1"/>
            </a:pPr>
            <a:r>
              <a:rPr lang="en-US" sz="1200" spc="-24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........................................ your book.</a:t>
            </a:r>
          </a:p>
          <a:p>
            <a:pPr algn="l" marL="259080" indent="-129540" lvl="1">
              <a:lnSpc>
                <a:spcPts val="1800"/>
              </a:lnSpc>
              <a:buAutoNum type="arabicPeriod" startAt="1"/>
            </a:pPr>
            <a:r>
              <a:rPr lang="en-US" sz="1200" spc="-24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We have biology in the ........................................</a:t>
            </a:r>
          </a:p>
          <a:p>
            <a:pPr algn="l" marL="259080" indent="-129540" lvl="1">
              <a:lnSpc>
                <a:spcPts val="1800"/>
              </a:lnSpc>
              <a:buAutoNum type="arabicPeriod" startAt="1"/>
            </a:pPr>
            <a:r>
              <a:rPr lang="en-US" sz="1200" spc="-24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........................................ down.</a:t>
            </a:r>
          </a:p>
          <a:p>
            <a:pPr algn="l" marL="259080" indent="-129540" lvl="1">
              <a:lnSpc>
                <a:spcPts val="1800"/>
              </a:lnSpc>
              <a:buAutoNum type="arabicPeriod" startAt="1"/>
            </a:pPr>
            <a:r>
              <a:rPr lang="en-US" sz="1200" spc="-24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........................................ the door.</a:t>
            </a:r>
          </a:p>
        </p:txBody>
      </p:sp>
      <p:sp>
        <p:nvSpPr>
          <p:cNvPr name="Freeform 35" id="35"/>
          <p:cNvSpPr/>
          <p:nvPr/>
        </p:nvSpPr>
        <p:spPr>
          <a:xfrm flipH="false" flipV="false" rot="0">
            <a:off x="5797454" y="6221871"/>
            <a:ext cx="215123" cy="302991"/>
          </a:xfrm>
          <a:custGeom>
            <a:avLst/>
            <a:gdLst/>
            <a:ahLst/>
            <a:cxnLst/>
            <a:rect r="r" b="b" t="t" l="l"/>
            <a:pathLst>
              <a:path h="302991" w="215123">
                <a:moveTo>
                  <a:pt x="0" y="0"/>
                </a:moveTo>
                <a:lnTo>
                  <a:pt x="215123" y="0"/>
                </a:lnTo>
                <a:lnTo>
                  <a:pt x="215123" y="302991"/>
                </a:lnTo>
                <a:lnTo>
                  <a:pt x="0" y="30299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0">
            <a:off x="5567709" y="6684414"/>
            <a:ext cx="208788" cy="302991"/>
          </a:xfrm>
          <a:custGeom>
            <a:avLst/>
            <a:gdLst/>
            <a:ahLst/>
            <a:cxnLst/>
            <a:rect r="r" b="b" t="t" l="l"/>
            <a:pathLst>
              <a:path h="302991" w="208788">
                <a:moveTo>
                  <a:pt x="0" y="0"/>
                </a:moveTo>
                <a:lnTo>
                  <a:pt x="208788" y="0"/>
                </a:lnTo>
                <a:lnTo>
                  <a:pt x="208788" y="302991"/>
                </a:lnTo>
                <a:lnTo>
                  <a:pt x="0" y="302991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37" id="37"/>
          <p:cNvSpPr/>
          <p:nvPr/>
        </p:nvSpPr>
        <p:spPr>
          <a:xfrm flipH="false" flipV="false" rot="0">
            <a:off x="6666730" y="6421524"/>
            <a:ext cx="329923" cy="302991"/>
          </a:xfrm>
          <a:custGeom>
            <a:avLst/>
            <a:gdLst/>
            <a:ahLst/>
            <a:cxnLst/>
            <a:rect r="r" b="b" t="t" l="l"/>
            <a:pathLst>
              <a:path h="302991" w="329923">
                <a:moveTo>
                  <a:pt x="0" y="0"/>
                </a:moveTo>
                <a:lnTo>
                  <a:pt x="329923" y="0"/>
                </a:lnTo>
                <a:lnTo>
                  <a:pt x="329923" y="302991"/>
                </a:lnTo>
                <a:lnTo>
                  <a:pt x="0" y="302991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21424" t="-27524" r="-21466" b="-28068"/>
            </a:stretch>
          </a:blipFill>
        </p:spPr>
      </p:sp>
      <p:sp>
        <p:nvSpPr>
          <p:cNvPr name="Freeform 38" id="38"/>
          <p:cNvSpPr/>
          <p:nvPr/>
        </p:nvSpPr>
        <p:spPr>
          <a:xfrm flipH="false" flipV="false" rot="0">
            <a:off x="5797454" y="6913014"/>
            <a:ext cx="197296" cy="302991"/>
          </a:xfrm>
          <a:custGeom>
            <a:avLst/>
            <a:gdLst/>
            <a:ahLst/>
            <a:cxnLst/>
            <a:rect r="r" b="b" t="t" l="l"/>
            <a:pathLst>
              <a:path h="302991" w="197296">
                <a:moveTo>
                  <a:pt x="0" y="0"/>
                </a:moveTo>
                <a:lnTo>
                  <a:pt x="197296" y="0"/>
                </a:lnTo>
                <a:lnTo>
                  <a:pt x="197296" y="302991"/>
                </a:lnTo>
                <a:lnTo>
                  <a:pt x="0" y="302991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-37705" t="-5986" r="-36937" b="-7734"/>
            </a:stretch>
          </a:blipFill>
        </p:spPr>
      </p:sp>
      <p:sp>
        <p:nvSpPr>
          <p:cNvPr name="TextBox 39" id="39"/>
          <p:cNvSpPr txBox="true"/>
          <p:nvPr/>
        </p:nvSpPr>
        <p:spPr>
          <a:xfrm rot="0">
            <a:off x="3746705" y="5896475"/>
            <a:ext cx="3678824" cy="336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00"/>
              </a:lnSpc>
            </a:pPr>
            <a:r>
              <a:rPr lang="en-US" sz="1000" b="true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Complete the sentences. (2 pts.)</a:t>
            </a:r>
          </a:p>
          <a:p>
            <a:pPr algn="l">
              <a:lnSpc>
                <a:spcPts val="1400"/>
              </a:lnSpc>
            </a:pPr>
            <a:r>
              <a:rPr lang="en-US" sz="1000" b="true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Use: </a:t>
            </a:r>
            <a:r>
              <a:rPr lang="en-US" sz="100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sit - take out - close - science lab 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0" y="368511"/>
            <a:ext cx="7560000" cy="528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2D446E"/>
                </a:solidFill>
                <a:latin typeface="Bellaboo"/>
                <a:ea typeface="Bellaboo"/>
                <a:cs typeface="Bellaboo"/>
                <a:sym typeface="Bellaboo"/>
              </a:rPr>
              <a:t>Fluentlearners.com School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215342" y="1178300"/>
            <a:ext cx="4715791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399" spc="-27" b="true">
                <a:solidFill>
                  <a:srgbClr val="646464"/>
                </a:solidFill>
                <a:latin typeface="Poppins Bold"/>
                <a:ea typeface="Poppins Bold"/>
                <a:cs typeface="Poppins Bold"/>
                <a:sym typeface="Poppins Bold"/>
              </a:rPr>
              <a:t>Name</a:t>
            </a:r>
            <a:r>
              <a:rPr lang="en-US" sz="1399" spc="-27">
                <a:solidFill>
                  <a:srgbClr val="646464"/>
                </a:solidFill>
                <a:latin typeface="Poppins Light"/>
                <a:ea typeface="Poppins Light"/>
                <a:cs typeface="Poppins Light"/>
                <a:sym typeface="Poppins Light"/>
              </a:rPr>
              <a:t>: ...................................................................................................... </a:t>
            </a:r>
            <a:r>
              <a:rPr lang="en-US" sz="1399" spc="-27" b="true">
                <a:solidFill>
                  <a:srgbClr val="646464"/>
                </a:solidFill>
                <a:latin typeface="Poppins Bold"/>
                <a:ea typeface="Poppins Bold"/>
                <a:cs typeface="Poppins Bold"/>
                <a:sym typeface="Poppins Bold"/>
              </a:rPr>
              <a:t>Class</a:t>
            </a:r>
            <a:r>
              <a:rPr lang="en-US" sz="1399" spc="-27">
                <a:solidFill>
                  <a:srgbClr val="646464"/>
                </a:solidFill>
                <a:latin typeface="Poppins Light"/>
                <a:ea typeface="Poppins Light"/>
                <a:cs typeface="Poppins Light"/>
                <a:sym typeface="Poppins Light"/>
              </a:rPr>
              <a:t>: ......../........  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400680" y="1873255"/>
            <a:ext cx="6758639" cy="119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sz="1000" spc="-2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     My name is Samira. I am from Morocco and I am thirteen years old. I am very tall. I live with my family in a small house. My father’s name is Karim and my mother’s name is Amina. I have one brother and one sister. My brother’s name is Omar. He is fourteen years old. My sister’s name is Aya. She is eight years old. We are a happy family.</a:t>
            </a:r>
          </a:p>
          <a:p>
            <a:pPr algn="just">
              <a:lnSpc>
                <a:spcPts val="1400"/>
              </a:lnSpc>
            </a:pPr>
            <a:r>
              <a:rPr lang="en-US" sz="1000" spc="-20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     Every day, I wake up at six thirty in the morning. I have breakfast with my family and then I go to school at seven thirty. At school, I study English, maths and art. I like English very much. I often read books in the library, and I eat lunch in the canteen. After school, I play with my friends in the courtyard or on the playing field. In the evening, I do my homework and help my mother at home.</a:t>
            </a:r>
          </a:p>
        </p:txBody>
      </p:sp>
      <p:grpSp>
        <p:nvGrpSpPr>
          <p:cNvPr name="Group 43" id="43"/>
          <p:cNvGrpSpPr/>
          <p:nvPr/>
        </p:nvGrpSpPr>
        <p:grpSpPr>
          <a:xfrm rot="0">
            <a:off x="400680" y="3124205"/>
            <a:ext cx="2349918" cy="1157896"/>
            <a:chOff x="0" y="0"/>
            <a:chExt cx="3133224" cy="1543862"/>
          </a:xfrm>
        </p:grpSpPr>
        <p:sp>
          <p:nvSpPr>
            <p:cNvPr name="TextBox 44" id="44"/>
            <p:cNvSpPr txBox="true"/>
            <p:nvPr/>
          </p:nvSpPr>
          <p:spPr>
            <a:xfrm rot="0">
              <a:off x="0" y="176707"/>
              <a:ext cx="3133224" cy="13671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259080" indent="-129540" lvl="1">
                <a:lnSpc>
                  <a:spcPts val="216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Samira is 30 years old.</a:t>
              </a:r>
            </a:p>
            <a:p>
              <a:pPr algn="l">
                <a:lnSpc>
                  <a:spcPts val="216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      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☐ True ☐ False</a:t>
              </a:r>
            </a:p>
            <a:p>
              <a:pPr algn="l" marL="259080" indent="-129540" lvl="1">
                <a:lnSpc>
                  <a:spcPts val="216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She likes biology.</a:t>
              </a:r>
            </a:p>
            <a:p>
              <a:pPr algn="l">
                <a:lnSpc>
                  <a:spcPts val="216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       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☐ True ☐ False</a:t>
              </a:r>
            </a:p>
          </p:txBody>
        </p:sp>
        <p:sp>
          <p:nvSpPr>
            <p:cNvPr name="TextBox 45" id="45"/>
            <p:cNvSpPr txBox="true"/>
            <p:nvPr/>
          </p:nvSpPr>
          <p:spPr>
            <a:xfrm rot="0">
              <a:off x="0" y="-19050"/>
              <a:ext cx="2647599" cy="2137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1. Tick the correct option. (1 pt.)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400680" y="4434210"/>
            <a:ext cx="2538606" cy="995680"/>
            <a:chOff x="0" y="0"/>
            <a:chExt cx="3384808" cy="1327573"/>
          </a:xfrm>
        </p:grpSpPr>
        <p:sp>
          <p:nvSpPr>
            <p:cNvPr name="TextBox 47" id="47"/>
            <p:cNvSpPr txBox="true"/>
            <p:nvPr/>
          </p:nvSpPr>
          <p:spPr>
            <a:xfrm rot="0">
              <a:off x="2346" y="175683"/>
              <a:ext cx="3288035" cy="11518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259080" indent="-129540" lvl="1">
                <a:lnSpc>
                  <a:spcPts val="2400"/>
                </a:lnSpc>
                <a:buFont typeface="Arial"/>
                <a:buChar char="•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short ≠ ........................................</a:t>
              </a:r>
            </a:p>
            <a:p>
              <a:pPr algn="l" marL="259080" indent="-129540" lvl="1">
                <a:lnSpc>
                  <a:spcPts val="2400"/>
                </a:lnSpc>
                <a:buFont typeface="Arial"/>
                <a:buChar char="•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big ≠ ........................................</a:t>
              </a:r>
            </a:p>
            <a:p>
              <a:pPr algn="l" marL="259080" indent="-129540" lvl="1">
                <a:lnSpc>
                  <a:spcPts val="2400"/>
                </a:lnSpc>
                <a:buFont typeface="Arial"/>
                <a:buChar char="•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sad ≠ ........................................</a:t>
              </a:r>
            </a:p>
          </p:txBody>
        </p:sp>
        <p:sp>
          <p:nvSpPr>
            <p:cNvPr name="TextBox 48" id="48"/>
            <p:cNvSpPr txBox="true"/>
            <p:nvPr/>
          </p:nvSpPr>
          <p:spPr>
            <a:xfrm rot="0">
              <a:off x="0" y="-9525"/>
              <a:ext cx="3384808" cy="2042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399"/>
                </a:lnSpc>
              </a:pPr>
              <a:r>
                <a:rPr lang="en-US" sz="999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2. Find the opposites in the text. (1.5 pts.)</a:t>
              </a: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199869" y="7558905"/>
            <a:ext cx="3351318" cy="1281430"/>
            <a:chOff x="0" y="0"/>
            <a:chExt cx="4468424" cy="1708573"/>
          </a:xfrm>
        </p:grpSpPr>
        <p:sp>
          <p:nvSpPr>
            <p:cNvPr name="TextBox 50" id="50"/>
            <p:cNvSpPr txBox="true"/>
            <p:nvPr/>
          </p:nvSpPr>
          <p:spPr>
            <a:xfrm rot="0">
              <a:off x="0" y="-19050"/>
              <a:ext cx="4146288" cy="2137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2. Put the words in the correct order. (1 pt.)</a:t>
              </a:r>
            </a:p>
          </p:txBody>
        </p:sp>
        <p:sp>
          <p:nvSpPr>
            <p:cNvPr name="TextBox 51" id="51"/>
            <p:cNvSpPr txBox="true"/>
            <p:nvPr/>
          </p:nvSpPr>
          <p:spPr>
            <a:xfrm rot="0">
              <a:off x="0" y="150283"/>
              <a:ext cx="4468424" cy="15582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grandmother / is / old / Your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</a:t>
              </a:r>
            </a:p>
            <a:p>
              <a:pPr algn="l">
                <a:lnSpc>
                  <a:spcPts val="24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...............................................................................................................</a:t>
              </a:r>
            </a:p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Is / book / there / a /the table / on / ?</a:t>
              </a:r>
            </a:p>
            <a:p>
              <a:pPr algn="l">
                <a:lnSpc>
                  <a:spcPts val="24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...............................................................................................................</a:t>
              </a: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199869" y="8897485"/>
            <a:ext cx="3452573" cy="1586230"/>
            <a:chOff x="0" y="0"/>
            <a:chExt cx="4603431" cy="2114973"/>
          </a:xfrm>
        </p:grpSpPr>
        <p:sp>
          <p:nvSpPr>
            <p:cNvPr name="TextBox 53" id="53"/>
            <p:cNvSpPr txBox="true"/>
            <p:nvPr/>
          </p:nvSpPr>
          <p:spPr>
            <a:xfrm rot="0">
              <a:off x="0" y="-19050"/>
              <a:ext cx="4146288" cy="2137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3. Put the verbs in the correct form. (2.5 pts.)</a:t>
              </a:r>
            </a:p>
          </p:txBody>
        </p:sp>
        <p:sp>
          <p:nvSpPr>
            <p:cNvPr name="TextBox 54" id="54"/>
            <p:cNvSpPr txBox="true"/>
            <p:nvPr/>
          </p:nvSpPr>
          <p:spPr>
            <a:xfrm rot="0">
              <a:off x="0" y="150283"/>
              <a:ext cx="4603431" cy="19646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I ........................................ (have) a lot of books.</a:t>
              </a:r>
            </a:p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Amine ........................................ (have) a new phone.</a:t>
              </a:r>
            </a:p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We ........................................ (go) to school on foot.</a:t>
              </a:r>
            </a:p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Aya ........................................ (study) English at school.</a:t>
              </a:r>
            </a:p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She ........................................ (do) her homework alone.</a:t>
              </a:r>
            </a:p>
          </p:txBody>
        </p:sp>
      </p:grpSp>
      <p:sp>
        <p:nvSpPr>
          <p:cNvPr name="TextBox 55" id="55"/>
          <p:cNvSpPr txBox="true"/>
          <p:nvPr/>
        </p:nvSpPr>
        <p:spPr>
          <a:xfrm rot="0">
            <a:off x="3780000" y="7625440"/>
            <a:ext cx="2062798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00"/>
              </a:lnSpc>
            </a:pPr>
            <a:r>
              <a:rPr lang="en-US" sz="1000" b="true">
                <a:solidFill>
                  <a:srgbClr val="646464"/>
                </a:solidFill>
                <a:latin typeface="TT Norms Bold"/>
                <a:ea typeface="TT Norms Bold"/>
                <a:cs typeface="TT Norms Bold"/>
                <a:sym typeface="TT Norms Bold"/>
              </a:rPr>
              <a:t>Complete the questions. (2 pts.)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3659482" y="7781015"/>
            <a:ext cx="3862627" cy="906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0" indent="-129540" lvl="1">
              <a:lnSpc>
                <a:spcPts val="1800"/>
              </a:lnSpc>
              <a:buAutoNum type="arabicPeriod" startAt="1"/>
            </a:pPr>
            <a:r>
              <a:rPr lang="en-US" sz="1200" spc="-24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............................................................... your name?➝ It’s Karim.</a:t>
            </a:r>
          </a:p>
          <a:p>
            <a:pPr algn="l" marL="259080" indent="-129540" lvl="1">
              <a:lnSpc>
                <a:spcPts val="1800"/>
              </a:lnSpc>
              <a:buAutoNum type="arabicPeriod" startAt="1"/>
            </a:pPr>
            <a:r>
              <a:rPr lang="en-US" sz="1200" spc="-24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How do you ............................................ it? ➝ It’s K-A-R-I-M.</a:t>
            </a:r>
          </a:p>
          <a:p>
            <a:pPr algn="l" marL="259080" indent="-129540" lvl="1">
              <a:lnSpc>
                <a:spcPts val="1800"/>
              </a:lnSpc>
              <a:buAutoNum type="arabicPeriod" startAt="1"/>
            </a:pPr>
            <a:r>
              <a:rPr lang="en-US" sz="1200" spc="-24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...................................................................................... are you?➝ 14.</a:t>
            </a:r>
          </a:p>
          <a:p>
            <a:pPr algn="l" marL="259080" indent="-129540" lvl="1">
              <a:lnSpc>
                <a:spcPts val="1800"/>
              </a:lnSpc>
              <a:buAutoNum type="arabicPeriod" startAt="1"/>
            </a:pPr>
            <a:r>
              <a:rPr lang="en-US" sz="1200" spc="-24">
                <a:solidFill>
                  <a:srgbClr val="646464"/>
                </a:solidFill>
                <a:latin typeface="TT Norms"/>
                <a:ea typeface="TT Norms"/>
                <a:cs typeface="TT Norms"/>
                <a:sym typeface="TT Norms"/>
              </a:rPr>
              <a:t>What ............................................ are you in? ➝ I’m in year 2.</a:t>
            </a:r>
          </a:p>
        </p:txBody>
      </p:sp>
      <p:grpSp>
        <p:nvGrpSpPr>
          <p:cNvPr name="Group 57" id="57"/>
          <p:cNvGrpSpPr/>
          <p:nvPr/>
        </p:nvGrpSpPr>
        <p:grpSpPr>
          <a:xfrm rot="0">
            <a:off x="3746705" y="9173431"/>
            <a:ext cx="3642009" cy="1504950"/>
            <a:chOff x="0" y="0"/>
            <a:chExt cx="4856012" cy="2006600"/>
          </a:xfrm>
        </p:grpSpPr>
        <p:sp>
          <p:nvSpPr>
            <p:cNvPr name="TextBox 58" id="58"/>
            <p:cNvSpPr txBox="true"/>
            <p:nvPr/>
          </p:nvSpPr>
          <p:spPr>
            <a:xfrm rot="0">
              <a:off x="0" y="200660"/>
              <a:ext cx="4856012" cy="18059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    Hello. My name is .......................................... There are many things in my classroom .........................................................................</a:t>
              </a:r>
            </a:p>
            <a:p>
              <a:pPr algn="l">
                <a:lnSpc>
                  <a:spcPts val="18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.............................................................................................................................</a:t>
              </a:r>
            </a:p>
            <a:p>
              <a:pPr algn="l">
                <a:lnSpc>
                  <a:spcPts val="18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.............................................................................................................................</a:t>
              </a:r>
            </a:p>
            <a:p>
              <a:pPr algn="l">
                <a:lnSpc>
                  <a:spcPts val="18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.............................................................................................................................</a:t>
              </a:r>
            </a:p>
            <a:p>
              <a:pPr algn="l">
                <a:lnSpc>
                  <a:spcPts val="18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.............................................................................................................................</a:t>
              </a:r>
            </a:p>
          </p:txBody>
        </p:sp>
        <p:sp>
          <p:nvSpPr>
            <p:cNvPr name="TextBox 59" id="59"/>
            <p:cNvSpPr txBox="true"/>
            <p:nvPr/>
          </p:nvSpPr>
          <p:spPr>
            <a:xfrm rot="0">
              <a:off x="0" y="-19050"/>
              <a:ext cx="4856012" cy="2137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Describe your classroom. (4 pts.)</a:t>
              </a:r>
            </a:p>
          </p:txBody>
        </p:sp>
      </p:grpSp>
      <p:grpSp>
        <p:nvGrpSpPr>
          <p:cNvPr name="Group 60" id="60"/>
          <p:cNvGrpSpPr/>
          <p:nvPr/>
        </p:nvGrpSpPr>
        <p:grpSpPr>
          <a:xfrm rot="0">
            <a:off x="3317390" y="4434210"/>
            <a:ext cx="3784548" cy="995680"/>
            <a:chOff x="0" y="0"/>
            <a:chExt cx="5046064" cy="1327573"/>
          </a:xfrm>
        </p:grpSpPr>
        <p:sp>
          <p:nvSpPr>
            <p:cNvPr name="TextBox 61" id="61"/>
            <p:cNvSpPr txBox="true"/>
            <p:nvPr/>
          </p:nvSpPr>
          <p:spPr>
            <a:xfrm rot="0">
              <a:off x="0" y="-19050"/>
              <a:ext cx="4808229" cy="2137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4. Complete with information from the text. (1.5 pts.)</a:t>
              </a:r>
            </a:p>
          </p:txBody>
        </p:sp>
        <p:sp>
          <p:nvSpPr>
            <p:cNvPr name="TextBox 62" id="62"/>
            <p:cNvSpPr txBox="true"/>
            <p:nvPr/>
          </p:nvSpPr>
          <p:spPr>
            <a:xfrm rot="0">
              <a:off x="4693" y="175683"/>
              <a:ext cx="5041372" cy="11518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Samira’s country is ....................................................</a:t>
              </a:r>
            </a:p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Her sister is .................................................... years old.</a:t>
              </a:r>
            </a:p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She helps her .................................................... in the evening.</a:t>
              </a:r>
            </a:p>
          </p:txBody>
        </p:sp>
      </p:grpSp>
      <p:grpSp>
        <p:nvGrpSpPr>
          <p:cNvPr name="Group 63" id="63"/>
          <p:cNvGrpSpPr/>
          <p:nvPr/>
        </p:nvGrpSpPr>
        <p:grpSpPr>
          <a:xfrm rot="0">
            <a:off x="2271395" y="929498"/>
            <a:ext cx="2950619" cy="210702"/>
            <a:chOff x="0" y="0"/>
            <a:chExt cx="3934158" cy="280937"/>
          </a:xfrm>
        </p:grpSpPr>
        <p:sp>
          <p:nvSpPr>
            <p:cNvPr name="TextBox 64" id="64"/>
            <p:cNvSpPr txBox="true"/>
            <p:nvPr/>
          </p:nvSpPr>
          <p:spPr>
            <a:xfrm rot="0">
              <a:off x="2332704" y="-17513"/>
              <a:ext cx="1601454" cy="2984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679"/>
                </a:lnSpc>
              </a:pPr>
              <a:r>
                <a:rPr lang="en-US" sz="1399" spc="-27" b="true">
                  <a:solidFill>
                    <a:srgbClr val="6464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Timing</a:t>
              </a:r>
              <a:r>
                <a:rPr lang="en-US" sz="1399" spc="-27">
                  <a:solidFill>
                    <a:srgbClr val="646464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: 1 hour</a:t>
              </a:r>
            </a:p>
          </p:txBody>
        </p:sp>
        <p:sp>
          <p:nvSpPr>
            <p:cNvPr name="TextBox 65" id="65"/>
            <p:cNvSpPr txBox="true"/>
            <p:nvPr/>
          </p:nvSpPr>
          <p:spPr>
            <a:xfrm rot="0">
              <a:off x="0" y="-19050"/>
              <a:ext cx="2150565" cy="2984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679"/>
                </a:lnSpc>
              </a:pPr>
              <a:r>
                <a:rPr lang="en-US" sz="1399" spc="-27">
                  <a:solidFill>
                    <a:srgbClr val="646464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January 20</a:t>
              </a:r>
              <a:r>
                <a:rPr lang="en-US" sz="1399" spc="-27">
                  <a:solidFill>
                    <a:srgbClr val="646464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th</a:t>
              </a:r>
              <a:r>
                <a:rPr lang="en-US" sz="1399" spc="-27">
                  <a:solidFill>
                    <a:srgbClr val="646464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, 2025 </a:t>
              </a:r>
            </a:p>
          </p:txBody>
        </p:sp>
      </p:grpSp>
      <p:grpSp>
        <p:nvGrpSpPr>
          <p:cNvPr name="Group 66" id="66"/>
          <p:cNvGrpSpPr/>
          <p:nvPr/>
        </p:nvGrpSpPr>
        <p:grpSpPr>
          <a:xfrm rot="0">
            <a:off x="3314458" y="3124205"/>
            <a:ext cx="3612035" cy="1281430"/>
            <a:chOff x="0" y="0"/>
            <a:chExt cx="4816047" cy="1708573"/>
          </a:xfrm>
        </p:grpSpPr>
        <p:sp>
          <p:nvSpPr>
            <p:cNvPr name="TextBox 67" id="67"/>
            <p:cNvSpPr txBox="true"/>
            <p:nvPr/>
          </p:nvSpPr>
          <p:spPr>
            <a:xfrm rot="0">
              <a:off x="4693" y="150283"/>
              <a:ext cx="4811354" cy="15582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What time does Samira wake up?</a:t>
              </a:r>
            </a:p>
            <a:p>
              <a:pPr algn="l">
                <a:lnSpc>
                  <a:spcPts val="24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..........................................................................................................</a:t>
              </a:r>
            </a:p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Where does she eat lunch?</a:t>
              </a:r>
            </a:p>
            <a:p>
              <a:pPr algn="l">
                <a:lnSpc>
                  <a:spcPts val="24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..........................................................................................................</a:t>
              </a:r>
            </a:p>
          </p:txBody>
        </p:sp>
        <p:sp>
          <p:nvSpPr>
            <p:cNvPr name="TextBox 68" id="68"/>
            <p:cNvSpPr txBox="true"/>
            <p:nvPr/>
          </p:nvSpPr>
          <p:spPr>
            <a:xfrm rot="0">
              <a:off x="0" y="-19050"/>
              <a:ext cx="3930386" cy="2137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3. Answer the following questions. (2 pts.)</a:t>
              </a:r>
            </a:p>
          </p:txBody>
        </p:sp>
      </p:grpSp>
      <p:sp>
        <p:nvSpPr>
          <p:cNvPr name="TextBox 69" id="69"/>
          <p:cNvSpPr txBox="true"/>
          <p:nvPr/>
        </p:nvSpPr>
        <p:spPr>
          <a:xfrm rot="0">
            <a:off x="4954066" y="1387850"/>
            <a:ext cx="182333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399" spc="-27" b="true">
                <a:solidFill>
                  <a:srgbClr val="646464"/>
                </a:solidFill>
                <a:latin typeface="Poppins Bold"/>
                <a:ea typeface="Poppins Bold"/>
                <a:cs typeface="Poppins Bold"/>
                <a:sym typeface="Poppins Bold"/>
              </a:rPr>
              <a:t>Exam number</a:t>
            </a:r>
            <a:r>
              <a:rPr lang="en-US" sz="1399" spc="-27">
                <a:solidFill>
                  <a:srgbClr val="646464"/>
                </a:solidFill>
                <a:latin typeface="Poppins Light"/>
                <a:ea typeface="Poppins Light"/>
                <a:cs typeface="Poppins Light"/>
                <a:sym typeface="Poppins Light"/>
              </a:rPr>
              <a:t>: .................</a:t>
            </a:r>
          </a:p>
        </p:txBody>
      </p:sp>
      <p:sp>
        <p:nvSpPr>
          <p:cNvPr name="TextBox 70" id="70"/>
          <p:cNvSpPr txBox="true"/>
          <p:nvPr/>
        </p:nvSpPr>
        <p:spPr>
          <a:xfrm rot="0">
            <a:off x="4954066" y="1178300"/>
            <a:ext cx="1273457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399" spc="-27" b="true">
                <a:solidFill>
                  <a:srgbClr val="646464"/>
                </a:solidFill>
                <a:latin typeface="Poppins Bold"/>
                <a:ea typeface="Poppins Bold"/>
                <a:cs typeface="Poppins Bold"/>
                <a:sym typeface="Poppins Bold"/>
              </a:rPr>
              <a:t>Number</a:t>
            </a:r>
            <a:r>
              <a:rPr lang="en-US" sz="1399" spc="-27">
                <a:solidFill>
                  <a:srgbClr val="646464"/>
                </a:solidFill>
                <a:latin typeface="Poppins Light"/>
                <a:ea typeface="Poppins Light"/>
                <a:cs typeface="Poppins Light"/>
                <a:sym typeface="Poppins Light"/>
              </a:rPr>
              <a:t>: ............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0" y="-40200"/>
            <a:ext cx="7560000" cy="712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2D446E"/>
                </a:solidFill>
                <a:latin typeface="Marykate"/>
                <a:ea typeface="Marykate"/>
                <a:cs typeface="Marykate"/>
                <a:sym typeface="Marykate"/>
              </a:rPr>
              <a:t>LOCAL EXAM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4352254" y="-3104669"/>
            <a:ext cx="6947252" cy="6528349"/>
            <a:chOff x="0" y="0"/>
            <a:chExt cx="9263002" cy="8704465"/>
          </a:xfrm>
        </p:grpSpPr>
        <p:sp>
          <p:nvSpPr>
            <p:cNvPr name="Freeform 4" id="4"/>
            <p:cNvSpPr/>
            <p:nvPr/>
          </p:nvSpPr>
          <p:spPr>
            <a:xfrm flipH="true" flipV="false" rot="-8532552">
              <a:off x="643174" y="1937482"/>
              <a:ext cx="7976655" cy="4829502"/>
            </a:xfrm>
            <a:custGeom>
              <a:avLst/>
              <a:gdLst/>
              <a:ahLst/>
              <a:cxnLst/>
              <a:rect r="r" b="b" t="t" l="l"/>
              <a:pathLst>
                <a:path h="4829502" w="7976655">
                  <a:moveTo>
                    <a:pt x="7976655" y="0"/>
                  </a:moveTo>
                  <a:lnTo>
                    <a:pt x="0" y="0"/>
                  </a:lnTo>
                  <a:lnTo>
                    <a:pt x="0" y="4829502"/>
                  </a:lnTo>
                  <a:lnTo>
                    <a:pt x="7976655" y="4829502"/>
                  </a:lnTo>
                  <a:lnTo>
                    <a:pt x="7976655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750284" y="4134495"/>
              <a:ext cx="3379842" cy="2955826"/>
            </a:xfrm>
            <a:custGeom>
              <a:avLst/>
              <a:gdLst/>
              <a:ahLst/>
              <a:cxnLst/>
              <a:rect r="r" b="b" t="t" l="l"/>
              <a:pathLst>
                <a:path h="2955826" w="3379842">
                  <a:moveTo>
                    <a:pt x="0" y="0"/>
                  </a:moveTo>
                  <a:lnTo>
                    <a:pt x="3379843" y="0"/>
                  </a:lnTo>
                  <a:lnTo>
                    <a:pt x="3379843" y="2955825"/>
                  </a:lnTo>
                  <a:lnTo>
                    <a:pt x="0" y="29558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 rot="-1829792">
              <a:off x="2632980" y="4885409"/>
              <a:ext cx="1085484" cy="3702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11"/>
                </a:lnSpc>
              </a:pPr>
              <a:r>
                <a:rPr lang="en-US" sz="1759" spc="-35">
                  <a:solidFill>
                    <a:srgbClr val="646464"/>
                  </a:solidFill>
                  <a:latin typeface="Poppins"/>
                  <a:ea typeface="Poppins"/>
                  <a:cs typeface="Poppins"/>
                  <a:sym typeface="Poppins"/>
                </a:rPr>
                <a:t>...................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-1829792">
              <a:off x="3239605" y="5229056"/>
              <a:ext cx="364915" cy="3702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11"/>
                </a:lnSpc>
              </a:pPr>
              <a:r>
                <a:rPr lang="en-US" sz="1759" spc="-35">
                  <a:solidFill>
                    <a:srgbClr val="646464"/>
                  </a:solidFill>
                  <a:latin typeface="Poppins"/>
                  <a:ea typeface="Poppins"/>
                  <a:cs typeface="Poppins"/>
                  <a:sym typeface="Poppins"/>
                </a:rPr>
                <a:t>20</a:t>
              </a:r>
            </a:p>
          </p:txBody>
        </p:sp>
        <p:sp>
          <p:nvSpPr>
            <p:cNvPr name="Freeform 8" id="8"/>
            <p:cNvSpPr/>
            <p:nvPr/>
          </p:nvSpPr>
          <p:spPr>
            <a:xfrm flipH="true" flipV="true" rot="3556321">
              <a:off x="3289869" y="4900681"/>
              <a:ext cx="27238" cy="778228"/>
            </a:xfrm>
            <a:custGeom>
              <a:avLst/>
              <a:gdLst/>
              <a:ahLst/>
              <a:cxnLst/>
              <a:rect r="r" b="b" t="t" l="l"/>
              <a:pathLst>
                <a:path h="778228" w="27238">
                  <a:moveTo>
                    <a:pt x="27238" y="778229"/>
                  </a:moveTo>
                  <a:lnTo>
                    <a:pt x="0" y="778229"/>
                  </a:lnTo>
                  <a:lnTo>
                    <a:pt x="0" y="0"/>
                  </a:lnTo>
                  <a:lnTo>
                    <a:pt x="27238" y="0"/>
                  </a:lnTo>
                  <a:lnTo>
                    <a:pt x="27238" y="778229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99869" y="2195095"/>
            <a:ext cx="1945090" cy="371335"/>
            <a:chOff x="0" y="0"/>
            <a:chExt cx="2593453" cy="49511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593453" cy="495114"/>
            </a:xfrm>
            <a:custGeom>
              <a:avLst/>
              <a:gdLst/>
              <a:ahLst/>
              <a:cxnLst/>
              <a:rect r="r" b="b" t="t" l="l"/>
              <a:pathLst>
                <a:path h="495114" w="2593453">
                  <a:moveTo>
                    <a:pt x="0" y="0"/>
                  </a:moveTo>
                  <a:lnTo>
                    <a:pt x="2593453" y="0"/>
                  </a:lnTo>
                  <a:lnTo>
                    <a:pt x="2593453" y="495114"/>
                  </a:lnTo>
                  <a:lnTo>
                    <a:pt x="0" y="4951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26182" y="77589"/>
              <a:ext cx="2541089" cy="3113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60"/>
                </a:lnSpc>
              </a:pPr>
              <a:r>
                <a:rPr lang="en-US" b="true" sz="1400" spc="140">
                  <a:solidFill>
                    <a:srgbClr val="FCFCFC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COMPREHENSION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99869" y="5219215"/>
            <a:ext cx="7322240" cy="5187175"/>
            <a:chOff x="0" y="0"/>
            <a:chExt cx="9762986" cy="6916233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4612817" y="615623"/>
              <a:ext cx="21384" cy="5702400"/>
            </a:xfrm>
            <a:custGeom>
              <a:avLst/>
              <a:gdLst/>
              <a:ahLst/>
              <a:cxnLst/>
              <a:rect r="r" b="b" t="t" l="l"/>
              <a:pathLst>
                <a:path h="5702400" w="21384">
                  <a:moveTo>
                    <a:pt x="0" y="0"/>
                  </a:moveTo>
                  <a:lnTo>
                    <a:pt x="21384" y="0"/>
                  </a:lnTo>
                  <a:lnTo>
                    <a:pt x="21384" y="5702400"/>
                  </a:lnTo>
                  <a:lnTo>
                    <a:pt x="0" y="5702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4729114" y="2305287"/>
              <a:ext cx="2593453" cy="495114"/>
            </a:xfrm>
            <a:custGeom>
              <a:avLst/>
              <a:gdLst/>
              <a:ahLst/>
              <a:cxnLst/>
              <a:rect r="r" b="b" t="t" l="l"/>
              <a:pathLst>
                <a:path h="495114" w="2593453">
                  <a:moveTo>
                    <a:pt x="0" y="0"/>
                  </a:moveTo>
                  <a:lnTo>
                    <a:pt x="2593453" y="0"/>
                  </a:lnTo>
                  <a:lnTo>
                    <a:pt x="2593453" y="495114"/>
                  </a:lnTo>
                  <a:lnTo>
                    <a:pt x="0" y="4951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 rot="0">
              <a:off x="4754968" y="2382876"/>
              <a:ext cx="2541747" cy="3113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60"/>
                </a:lnSpc>
              </a:pPr>
              <a:r>
                <a:rPr lang="en-US" b="true" sz="1400" spc="140">
                  <a:solidFill>
                    <a:srgbClr val="FCFCFC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COMMUNICATION</a:t>
              </a:r>
            </a:p>
          </p:txBody>
        </p:sp>
        <p:sp>
          <p:nvSpPr>
            <p:cNvPr name="Freeform 16" id="16"/>
            <p:cNvSpPr/>
            <p:nvPr/>
          </p:nvSpPr>
          <p:spPr>
            <a:xfrm flipH="false" flipV="false" rot="0">
              <a:off x="4729114" y="4343874"/>
              <a:ext cx="2593453" cy="495114"/>
            </a:xfrm>
            <a:custGeom>
              <a:avLst/>
              <a:gdLst/>
              <a:ahLst/>
              <a:cxnLst/>
              <a:rect r="r" b="b" t="t" l="l"/>
              <a:pathLst>
                <a:path h="495114" w="2593453">
                  <a:moveTo>
                    <a:pt x="0" y="0"/>
                  </a:moveTo>
                  <a:lnTo>
                    <a:pt x="2593453" y="0"/>
                  </a:lnTo>
                  <a:lnTo>
                    <a:pt x="2593453" y="495114"/>
                  </a:lnTo>
                  <a:lnTo>
                    <a:pt x="0" y="4951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 rot="0">
              <a:off x="5390404" y="4421463"/>
              <a:ext cx="1270873" cy="3113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60"/>
                </a:lnSpc>
              </a:pPr>
              <a:r>
                <a:rPr lang="en-US" b="true" sz="1400" spc="140">
                  <a:solidFill>
                    <a:srgbClr val="FCFCFC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WRITING</a:t>
              </a:r>
            </a:p>
          </p:txBody>
        </p:sp>
        <p:sp>
          <p:nvSpPr>
            <p:cNvPr name="Freeform 18" id="18"/>
            <p:cNvSpPr/>
            <p:nvPr/>
          </p:nvSpPr>
          <p:spPr>
            <a:xfrm flipH="false" flipV="false" rot="0">
              <a:off x="20630" y="0"/>
              <a:ext cx="2593453" cy="495114"/>
            </a:xfrm>
            <a:custGeom>
              <a:avLst/>
              <a:gdLst/>
              <a:ahLst/>
              <a:cxnLst/>
              <a:rect r="r" b="b" t="t" l="l"/>
              <a:pathLst>
                <a:path h="495114" w="2593453">
                  <a:moveTo>
                    <a:pt x="0" y="0"/>
                  </a:moveTo>
                  <a:lnTo>
                    <a:pt x="2593454" y="0"/>
                  </a:lnTo>
                  <a:lnTo>
                    <a:pt x="2593454" y="495114"/>
                  </a:lnTo>
                  <a:lnTo>
                    <a:pt x="0" y="4951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 rot="0">
              <a:off x="579887" y="77589"/>
              <a:ext cx="1474939" cy="3113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60"/>
                </a:lnSpc>
              </a:pPr>
              <a:r>
                <a:rPr lang="en-US" b="true" sz="1400" spc="140">
                  <a:solidFill>
                    <a:srgbClr val="FCFCFC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GRAMMAR</a:t>
              </a:r>
            </a:p>
          </p:txBody>
        </p:sp>
        <p:sp>
          <p:nvSpPr>
            <p:cNvPr name="Freeform 20" id="20"/>
            <p:cNvSpPr/>
            <p:nvPr/>
          </p:nvSpPr>
          <p:spPr>
            <a:xfrm flipH="false" flipV="false" rot="0">
              <a:off x="4778201" y="0"/>
              <a:ext cx="2593453" cy="495114"/>
            </a:xfrm>
            <a:custGeom>
              <a:avLst/>
              <a:gdLst/>
              <a:ahLst/>
              <a:cxnLst/>
              <a:rect r="r" b="b" t="t" l="l"/>
              <a:pathLst>
                <a:path h="495114" w="2593453">
                  <a:moveTo>
                    <a:pt x="0" y="0"/>
                  </a:moveTo>
                  <a:lnTo>
                    <a:pt x="2593453" y="0"/>
                  </a:lnTo>
                  <a:lnTo>
                    <a:pt x="2593453" y="495114"/>
                  </a:lnTo>
                  <a:lnTo>
                    <a:pt x="0" y="4951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 rot="0">
              <a:off x="5131892" y="77589"/>
              <a:ext cx="1944842" cy="3113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60"/>
                </a:lnSpc>
              </a:pPr>
              <a:r>
                <a:rPr lang="en-US" b="true" sz="1400" spc="140">
                  <a:solidFill>
                    <a:srgbClr val="FCFCFC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VOCABULARY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4693" y="552264"/>
              <a:ext cx="4463731" cy="2137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1. Circle the correct option. (2.5 pts.) 0.5 pt. each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0" y="721597"/>
              <a:ext cx="4468424" cy="19646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I (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‘m not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-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isn’t 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-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aren’t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) American.</a:t>
              </a:r>
            </a:p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This is my friend. (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My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-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His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-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Her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) name is Lina.</a:t>
              </a:r>
            </a:p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Lina (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am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-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is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-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are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) 11 years old.</a:t>
              </a:r>
            </a:p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(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This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-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That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) is a pen. </a:t>
              </a:r>
            </a:p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(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These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-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Those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) are pens.</a:t>
              </a:r>
            </a:p>
          </p:txBody>
        </p:sp>
        <p:sp>
          <p:nvSpPr>
            <p:cNvPr name="Freeform 24" id="24"/>
            <p:cNvSpPr/>
            <p:nvPr/>
          </p:nvSpPr>
          <p:spPr>
            <a:xfrm flipH="false" flipV="false" rot="0">
              <a:off x="2254842" y="2032788"/>
              <a:ext cx="264833" cy="224777"/>
            </a:xfrm>
            <a:custGeom>
              <a:avLst/>
              <a:gdLst/>
              <a:ahLst/>
              <a:cxnLst/>
              <a:rect r="r" b="b" t="t" l="l"/>
              <a:pathLst>
                <a:path h="224777" w="264833">
                  <a:moveTo>
                    <a:pt x="0" y="0"/>
                  </a:moveTo>
                  <a:lnTo>
                    <a:pt x="264833" y="0"/>
                  </a:lnTo>
                  <a:lnTo>
                    <a:pt x="264833" y="224777"/>
                  </a:lnTo>
                  <a:lnTo>
                    <a:pt x="0" y="224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2668417" y="2450816"/>
              <a:ext cx="264833" cy="224777"/>
            </a:xfrm>
            <a:custGeom>
              <a:avLst/>
              <a:gdLst/>
              <a:ahLst/>
              <a:cxnLst/>
              <a:rect r="r" b="b" t="t" l="l"/>
              <a:pathLst>
                <a:path h="224777" w="264833">
                  <a:moveTo>
                    <a:pt x="0" y="0"/>
                  </a:moveTo>
                  <a:lnTo>
                    <a:pt x="264832" y="0"/>
                  </a:lnTo>
                  <a:lnTo>
                    <a:pt x="264832" y="224777"/>
                  </a:lnTo>
                  <a:lnTo>
                    <a:pt x="0" y="224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2519675" y="1953747"/>
              <a:ext cx="392404" cy="377689"/>
            </a:xfrm>
            <a:custGeom>
              <a:avLst/>
              <a:gdLst/>
              <a:ahLst/>
              <a:cxnLst/>
              <a:rect r="r" b="b" t="t" l="l"/>
              <a:pathLst>
                <a:path h="377689" w="392404">
                  <a:moveTo>
                    <a:pt x="0" y="0"/>
                  </a:moveTo>
                  <a:lnTo>
                    <a:pt x="392405" y="0"/>
                  </a:lnTo>
                  <a:lnTo>
                    <a:pt x="392405" y="377689"/>
                  </a:lnTo>
                  <a:lnTo>
                    <a:pt x="0" y="3776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3952674" y="2374360"/>
              <a:ext cx="392404" cy="377689"/>
            </a:xfrm>
            <a:custGeom>
              <a:avLst/>
              <a:gdLst/>
              <a:ahLst/>
              <a:cxnLst/>
              <a:rect r="r" b="b" t="t" l="l"/>
              <a:pathLst>
                <a:path h="377689" w="392404">
                  <a:moveTo>
                    <a:pt x="0" y="0"/>
                  </a:moveTo>
                  <a:lnTo>
                    <a:pt x="392404" y="0"/>
                  </a:lnTo>
                  <a:lnTo>
                    <a:pt x="392404" y="377689"/>
                  </a:lnTo>
                  <a:lnTo>
                    <a:pt x="0" y="3776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4148876" y="2374360"/>
              <a:ext cx="392404" cy="377689"/>
            </a:xfrm>
            <a:custGeom>
              <a:avLst/>
              <a:gdLst/>
              <a:ahLst/>
              <a:cxnLst/>
              <a:rect r="r" b="b" t="t" l="l"/>
              <a:pathLst>
                <a:path h="377689" w="392404">
                  <a:moveTo>
                    <a:pt x="0" y="0"/>
                  </a:moveTo>
                  <a:lnTo>
                    <a:pt x="392404" y="0"/>
                  </a:lnTo>
                  <a:lnTo>
                    <a:pt x="392404" y="377689"/>
                  </a:lnTo>
                  <a:lnTo>
                    <a:pt x="0" y="3776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436037" y="734819"/>
              <a:ext cx="860690" cy="336028"/>
            </a:xfrm>
            <a:custGeom>
              <a:avLst/>
              <a:gdLst/>
              <a:ahLst/>
              <a:cxnLst/>
              <a:rect r="r" b="b" t="t" l="l"/>
              <a:pathLst>
                <a:path h="336028" w="860690">
                  <a:moveTo>
                    <a:pt x="0" y="0"/>
                  </a:moveTo>
                  <a:lnTo>
                    <a:pt x="860690" y="0"/>
                  </a:lnTo>
                  <a:lnTo>
                    <a:pt x="860690" y="336028"/>
                  </a:lnTo>
                  <a:lnTo>
                    <a:pt x="0" y="3360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620098" y="1206165"/>
              <a:ext cx="626304" cy="244519"/>
            </a:xfrm>
            <a:custGeom>
              <a:avLst/>
              <a:gdLst/>
              <a:ahLst/>
              <a:cxnLst/>
              <a:rect r="r" b="b" t="t" l="l"/>
              <a:pathLst>
                <a:path h="244519" w="626304">
                  <a:moveTo>
                    <a:pt x="0" y="0"/>
                  </a:moveTo>
                  <a:lnTo>
                    <a:pt x="626303" y="0"/>
                  </a:lnTo>
                  <a:lnTo>
                    <a:pt x="626303" y="244520"/>
                  </a:lnTo>
                  <a:lnTo>
                    <a:pt x="0" y="2445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1129171" y="1584385"/>
              <a:ext cx="370752" cy="369362"/>
            </a:xfrm>
            <a:custGeom>
              <a:avLst/>
              <a:gdLst/>
              <a:ahLst/>
              <a:cxnLst/>
              <a:rect r="r" b="b" t="t" l="l"/>
              <a:pathLst>
                <a:path h="369362" w="370752">
                  <a:moveTo>
                    <a:pt x="0" y="0"/>
                  </a:moveTo>
                  <a:lnTo>
                    <a:pt x="370752" y="0"/>
                  </a:lnTo>
                  <a:lnTo>
                    <a:pt x="370752" y="369362"/>
                  </a:lnTo>
                  <a:lnTo>
                    <a:pt x="0" y="3693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32" id="32"/>
            <p:cNvSpPr txBox="true"/>
            <p:nvPr/>
          </p:nvSpPr>
          <p:spPr>
            <a:xfrm rot="0">
              <a:off x="4603431" y="1032747"/>
              <a:ext cx="4905099" cy="11963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259080" indent="-129540" lvl="1">
                <a:lnSpc>
                  <a:spcPts val="1800"/>
                </a:lnSpc>
                <a:buAutoNum type="arabicPeriod" startAt="1"/>
              </a:pP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Take out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your book.</a:t>
              </a:r>
            </a:p>
            <a:p>
              <a:pPr algn="l" marL="259080" indent="-129540" lvl="1">
                <a:lnSpc>
                  <a:spcPts val="18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We have biology in the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science lab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</a:t>
              </a:r>
            </a:p>
            <a:p>
              <a:pPr algn="l" marL="259080" indent="-129540" lvl="1">
                <a:lnSpc>
                  <a:spcPts val="1800"/>
                </a:lnSpc>
                <a:buAutoNum type="arabicPeriod" startAt="1"/>
              </a:pP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Sit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down.</a:t>
              </a:r>
            </a:p>
            <a:p>
              <a:pPr algn="l" marL="259080" indent="-129540" lvl="1">
                <a:lnSpc>
                  <a:spcPts val="1800"/>
                </a:lnSpc>
                <a:buAutoNum type="arabicPeriod" startAt="1"/>
              </a:pP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Close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the door.</a:t>
              </a:r>
            </a:p>
          </p:txBody>
        </p:sp>
        <p:sp>
          <p:nvSpPr>
            <p:cNvPr name="TextBox 33" id="33"/>
            <p:cNvSpPr txBox="true"/>
            <p:nvPr/>
          </p:nvSpPr>
          <p:spPr>
            <a:xfrm rot="0">
              <a:off x="4729114" y="552264"/>
              <a:ext cx="4905099" cy="4423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Complete the sentences. (2 pts.) 0.5 pt. each</a:t>
              </a:r>
            </a:p>
            <a:p>
              <a:pPr algn="l">
                <a:lnSpc>
                  <a:spcPts val="1400"/>
                </a:lnSpc>
              </a:pPr>
              <a:r>
                <a:rPr lang="en-US" sz="1000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Use: </a:t>
              </a:r>
              <a:r>
                <a:rPr lang="en-US" sz="1000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sit - take out - close - science lab </a:t>
              </a:r>
            </a:p>
          </p:txBody>
        </p:sp>
        <p:sp>
          <p:nvSpPr>
            <p:cNvPr name="TextBox 34" id="34"/>
            <p:cNvSpPr txBox="true"/>
            <p:nvPr/>
          </p:nvSpPr>
          <p:spPr>
            <a:xfrm rot="0">
              <a:off x="0" y="2743437"/>
              <a:ext cx="4522184" cy="2137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2. Put the words in the correct order. (1 pt.) 0.5 pt each</a:t>
              </a:r>
            </a:p>
          </p:txBody>
        </p:sp>
        <p:sp>
          <p:nvSpPr>
            <p:cNvPr name="TextBox 35" id="35"/>
            <p:cNvSpPr txBox="true"/>
            <p:nvPr/>
          </p:nvSpPr>
          <p:spPr>
            <a:xfrm rot="0">
              <a:off x="0" y="2900070"/>
              <a:ext cx="4468424" cy="15582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grandmother / is / old / Your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</a:t>
              </a:r>
            </a:p>
            <a:p>
              <a:pPr algn="l" marL="259080" indent="-129540" lvl="1">
                <a:lnSpc>
                  <a:spcPts val="2400"/>
                </a:lnSpc>
                <a:buFont typeface="Arial"/>
                <a:buChar char="•"/>
              </a:pP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Your grandmother is old.</a:t>
              </a:r>
            </a:p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Is / book / there / a /the table / on / ?</a:t>
              </a:r>
            </a:p>
            <a:p>
              <a:pPr algn="l" marL="259080" indent="-129540" lvl="1">
                <a:lnSpc>
                  <a:spcPts val="2400"/>
                </a:lnSpc>
                <a:buFont typeface="Arial"/>
                <a:buChar char="•"/>
              </a:pP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Is there a book on the table?</a:t>
              </a:r>
            </a:p>
          </p:txBody>
        </p:sp>
        <p:sp>
          <p:nvSpPr>
            <p:cNvPr name="TextBox 36" id="36"/>
            <p:cNvSpPr txBox="true"/>
            <p:nvPr/>
          </p:nvSpPr>
          <p:spPr>
            <a:xfrm rot="0">
              <a:off x="0" y="4528210"/>
              <a:ext cx="4541280" cy="4423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3. Put the verbs in the correct form. (2.5 pts.) </a:t>
              </a:r>
            </a:p>
            <a:p>
              <a:pPr algn="l">
                <a:lnSpc>
                  <a:spcPts val="1400"/>
                </a:lnSpc>
              </a:pPr>
              <a:r>
                <a:rPr lang="en-US" sz="1000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0.5 pt each</a:t>
              </a:r>
            </a:p>
          </p:txBody>
        </p:sp>
        <p:sp>
          <p:nvSpPr>
            <p:cNvPr name="TextBox 37" id="37"/>
            <p:cNvSpPr txBox="true"/>
            <p:nvPr/>
          </p:nvSpPr>
          <p:spPr>
            <a:xfrm rot="0">
              <a:off x="0" y="4951543"/>
              <a:ext cx="4603431" cy="19646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I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have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(have) a lot of books.</a:t>
              </a:r>
            </a:p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Amine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has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(have) a new phone.</a:t>
              </a:r>
            </a:p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We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go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(go) to school on foot.</a:t>
              </a:r>
            </a:p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Aya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studies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(study) English at school.</a:t>
              </a:r>
            </a:p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She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does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(do) her homework alone.</a:t>
              </a:r>
            </a:p>
          </p:txBody>
        </p:sp>
        <p:sp>
          <p:nvSpPr>
            <p:cNvPr name="TextBox 38" id="38"/>
            <p:cNvSpPr txBox="true"/>
            <p:nvPr/>
          </p:nvSpPr>
          <p:spPr>
            <a:xfrm rot="0">
              <a:off x="4773508" y="2857551"/>
              <a:ext cx="4429251" cy="2137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Complete the questions. (2 pts.) 0.5 pt each</a:t>
              </a:r>
            </a:p>
          </p:txBody>
        </p:sp>
        <p:sp>
          <p:nvSpPr>
            <p:cNvPr name="TextBox 39" id="39"/>
            <p:cNvSpPr txBox="true"/>
            <p:nvPr/>
          </p:nvSpPr>
          <p:spPr>
            <a:xfrm rot="0">
              <a:off x="4612817" y="3071334"/>
              <a:ext cx="5150169" cy="11963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259080" indent="-129540" lvl="1">
                <a:lnSpc>
                  <a:spcPts val="1800"/>
                </a:lnSpc>
                <a:buAutoNum type="arabicPeriod" startAt="1"/>
              </a:pP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What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is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/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What’s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your name?➝ It’s Karim.</a:t>
              </a:r>
            </a:p>
            <a:p>
              <a:pPr algn="l" marL="259080" indent="-129540" lvl="1">
                <a:lnSpc>
                  <a:spcPts val="18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How do you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spell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/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write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it? ➝ It’s K-A-R-I-M.</a:t>
              </a:r>
            </a:p>
            <a:p>
              <a:pPr algn="l" marL="259080" indent="-129540" lvl="1">
                <a:lnSpc>
                  <a:spcPts val="1800"/>
                </a:lnSpc>
                <a:buAutoNum type="arabicPeriod" startAt="1"/>
              </a:pP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How old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are you?➝ 14.</a:t>
              </a:r>
            </a:p>
            <a:p>
              <a:pPr algn="l" marL="259080" indent="-129540" lvl="1">
                <a:lnSpc>
                  <a:spcPts val="18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What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grade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/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year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are you in? ➝ I’m in year 2.</a:t>
              </a:r>
            </a:p>
          </p:txBody>
        </p:sp>
        <p:sp>
          <p:nvSpPr>
            <p:cNvPr name="TextBox 40" id="40"/>
            <p:cNvSpPr txBox="true"/>
            <p:nvPr/>
          </p:nvSpPr>
          <p:spPr>
            <a:xfrm rot="0">
              <a:off x="4729114" y="5115848"/>
              <a:ext cx="4856012" cy="11963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en-US" sz="1200" spc="-24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Rubric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: </a:t>
              </a:r>
            </a:p>
            <a:p>
              <a:pPr algn="l">
                <a:lnSpc>
                  <a:spcPts val="18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Content (2 pts)</a:t>
              </a:r>
            </a:p>
            <a:p>
              <a:pPr algn="l">
                <a:lnSpc>
                  <a:spcPts val="18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Language (1 pt)</a:t>
              </a:r>
            </a:p>
            <a:p>
              <a:pPr algn="l">
                <a:lnSpc>
                  <a:spcPts val="180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Coherence/neatness (1 pt).</a:t>
              </a:r>
            </a:p>
          </p:txBody>
        </p:sp>
        <p:sp>
          <p:nvSpPr>
            <p:cNvPr name="TextBox 41" id="41"/>
            <p:cNvSpPr txBox="true"/>
            <p:nvPr/>
          </p:nvSpPr>
          <p:spPr>
            <a:xfrm rot="0">
              <a:off x="4729114" y="4896138"/>
              <a:ext cx="4856012" cy="2137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Describe your classroom. (4 pts.)</a:t>
              </a:r>
            </a:p>
          </p:txBody>
        </p:sp>
        <p:sp>
          <p:nvSpPr>
            <p:cNvPr name="Freeform 42" id="42"/>
            <p:cNvSpPr/>
            <p:nvPr/>
          </p:nvSpPr>
          <p:spPr>
            <a:xfrm flipH="false" flipV="false" rot="0">
              <a:off x="961793" y="2384830"/>
              <a:ext cx="860690" cy="336028"/>
            </a:xfrm>
            <a:custGeom>
              <a:avLst/>
              <a:gdLst/>
              <a:ahLst/>
              <a:cxnLst/>
              <a:rect r="r" b="b" t="t" l="l"/>
              <a:pathLst>
                <a:path h="336028" w="860690">
                  <a:moveTo>
                    <a:pt x="0" y="0"/>
                  </a:moveTo>
                  <a:lnTo>
                    <a:pt x="860690" y="0"/>
                  </a:lnTo>
                  <a:lnTo>
                    <a:pt x="860690" y="336028"/>
                  </a:lnTo>
                  <a:lnTo>
                    <a:pt x="0" y="3360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0">
              <a:off x="370756" y="1872500"/>
              <a:ext cx="495626" cy="493767"/>
            </a:xfrm>
            <a:custGeom>
              <a:avLst/>
              <a:gdLst/>
              <a:ahLst/>
              <a:cxnLst/>
              <a:rect r="r" b="b" t="t" l="l"/>
              <a:pathLst>
                <a:path h="493767" w="495626">
                  <a:moveTo>
                    <a:pt x="0" y="0"/>
                  </a:moveTo>
                  <a:lnTo>
                    <a:pt x="495626" y="0"/>
                  </a:lnTo>
                  <a:lnTo>
                    <a:pt x="495626" y="493767"/>
                  </a:lnTo>
                  <a:lnTo>
                    <a:pt x="0" y="4937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44" id="44"/>
          <p:cNvSpPr/>
          <p:nvPr/>
        </p:nvSpPr>
        <p:spPr>
          <a:xfrm flipH="false" flipV="false" rot="0">
            <a:off x="206908" y="113704"/>
            <a:ext cx="978871" cy="978871"/>
          </a:xfrm>
          <a:custGeom>
            <a:avLst/>
            <a:gdLst/>
            <a:ahLst/>
            <a:cxnLst/>
            <a:rect r="r" b="b" t="t" l="l"/>
            <a:pathLst>
              <a:path h="978871" w="978871">
                <a:moveTo>
                  <a:pt x="0" y="0"/>
                </a:moveTo>
                <a:lnTo>
                  <a:pt x="978871" y="0"/>
                </a:lnTo>
                <a:lnTo>
                  <a:pt x="978871" y="978871"/>
                </a:lnTo>
                <a:lnTo>
                  <a:pt x="0" y="978871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grpSp>
        <p:nvGrpSpPr>
          <p:cNvPr name="Group 45" id="45"/>
          <p:cNvGrpSpPr/>
          <p:nvPr/>
        </p:nvGrpSpPr>
        <p:grpSpPr>
          <a:xfrm rot="0">
            <a:off x="400680" y="2614055"/>
            <a:ext cx="6701258" cy="2517335"/>
            <a:chOff x="0" y="0"/>
            <a:chExt cx="8935010" cy="3356447"/>
          </a:xfrm>
        </p:grpSpPr>
        <p:sp>
          <p:nvSpPr>
            <p:cNvPr name="TextBox 46" id="46"/>
            <p:cNvSpPr txBox="true"/>
            <p:nvPr/>
          </p:nvSpPr>
          <p:spPr>
            <a:xfrm rot="0">
              <a:off x="0" y="176707"/>
              <a:ext cx="3133224" cy="13671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259080" indent="-129540" lvl="1">
                <a:lnSpc>
                  <a:spcPts val="216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Samira is 30 years old.</a:t>
              </a:r>
            </a:p>
            <a:p>
              <a:pPr algn="l">
                <a:lnSpc>
                  <a:spcPts val="216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      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☐ True ☐ False</a:t>
              </a:r>
            </a:p>
            <a:p>
              <a:pPr algn="l" marL="259080" indent="-129540" lvl="1">
                <a:lnSpc>
                  <a:spcPts val="216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She likes biology.</a:t>
              </a:r>
            </a:p>
            <a:p>
              <a:pPr algn="l">
                <a:lnSpc>
                  <a:spcPts val="2160"/>
                </a:lnSpc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       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☐ True ☐ False</a:t>
              </a:r>
            </a:p>
          </p:txBody>
        </p:sp>
        <p:sp>
          <p:nvSpPr>
            <p:cNvPr name="TextBox 47" id="47"/>
            <p:cNvSpPr txBox="true"/>
            <p:nvPr/>
          </p:nvSpPr>
          <p:spPr>
            <a:xfrm rot="0">
              <a:off x="0" y="-19050"/>
              <a:ext cx="3684925" cy="2137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1. Tick the correct option. (1 pt.) 0.5 pt. each</a:t>
              </a:r>
            </a:p>
          </p:txBody>
        </p:sp>
        <p:sp>
          <p:nvSpPr>
            <p:cNvPr name="TextBox 48" id="48"/>
            <p:cNvSpPr txBox="true"/>
            <p:nvPr/>
          </p:nvSpPr>
          <p:spPr>
            <a:xfrm rot="0">
              <a:off x="3889729" y="150283"/>
              <a:ext cx="4811354" cy="15582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What time does Samira wake up?</a:t>
              </a:r>
            </a:p>
            <a:p>
              <a:pPr algn="l" marL="259080" indent="-129540" lvl="1">
                <a:lnSpc>
                  <a:spcPts val="2400"/>
                </a:lnSpc>
                <a:buFont typeface="Arial"/>
                <a:buChar char="•"/>
              </a:pP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She wakes up at seven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/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7.</a:t>
              </a:r>
            </a:p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Where does she eat lunch?</a:t>
              </a:r>
            </a:p>
            <a:p>
              <a:pPr algn="l" marL="259080" indent="-129540" lvl="1">
                <a:lnSpc>
                  <a:spcPts val="2400"/>
                </a:lnSpc>
                <a:buFont typeface="Arial"/>
                <a:buChar char="•"/>
              </a:pP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She eats lunch in the canteen.</a:t>
              </a:r>
            </a:p>
          </p:txBody>
        </p:sp>
        <p:sp>
          <p:nvSpPr>
            <p:cNvPr name="TextBox 49" id="49"/>
            <p:cNvSpPr txBox="true"/>
            <p:nvPr/>
          </p:nvSpPr>
          <p:spPr>
            <a:xfrm rot="0">
              <a:off x="3885036" y="-19050"/>
              <a:ext cx="4469697" cy="2137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3. Answer the following questions. (2 pts.) 1 pt. each</a:t>
              </a:r>
            </a:p>
          </p:txBody>
        </p:sp>
        <p:sp>
          <p:nvSpPr>
            <p:cNvPr name="TextBox 50" id="50"/>
            <p:cNvSpPr txBox="true"/>
            <p:nvPr/>
          </p:nvSpPr>
          <p:spPr>
            <a:xfrm rot="0">
              <a:off x="2346" y="2204557"/>
              <a:ext cx="3288035" cy="11518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259080" indent="-129540" lvl="1">
                <a:lnSpc>
                  <a:spcPts val="2400"/>
                </a:lnSpc>
                <a:buFont typeface="Arial"/>
                <a:buChar char="•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short ≠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tall</a:t>
              </a:r>
            </a:p>
            <a:p>
              <a:pPr algn="l" marL="259080" indent="-129540" lvl="1">
                <a:lnSpc>
                  <a:spcPts val="2400"/>
                </a:lnSpc>
                <a:buFont typeface="Arial"/>
                <a:buChar char="•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big ≠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small</a:t>
              </a:r>
            </a:p>
            <a:p>
              <a:pPr algn="l" marL="259080" indent="-129540" lvl="1">
                <a:lnSpc>
                  <a:spcPts val="2400"/>
                </a:lnSpc>
                <a:buFont typeface="Arial"/>
                <a:buChar char="•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sad ≠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happy</a:t>
              </a:r>
            </a:p>
          </p:txBody>
        </p:sp>
        <p:sp>
          <p:nvSpPr>
            <p:cNvPr name="TextBox 51" id="51"/>
            <p:cNvSpPr txBox="true"/>
            <p:nvPr/>
          </p:nvSpPr>
          <p:spPr>
            <a:xfrm rot="0">
              <a:off x="0" y="1866948"/>
              <a:ext cx="3446013" cy="4328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399"/>
                </a:lnSpc>
              </a:pPr>
              <a:r>
                <a:rPr lang="en-US" sz="999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2. Find the opposites in the text. (1.5 pts.) 0.5 pt. each</a:t>
              </a:r>
            </a:p>
          </p:txBody>
        </p:sp>
        <p:sp>
          <p:nvSpPr>
            <p:cNvPr name="TextBox 52" id="52"/>
            <p:cNvSpPr txBox="true"/>
            <p:nvPr/>
          </p:nvSpPr>
          <p:spPr>
            <a:xfrm rot="0">
              <a:off x="3885036" y="1857423"/>
              <a:ext cx="4808229" cy="4423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00"/>
                </a:lnSpc>
              </a:pPr>
              <a:r>
                <a:rPr lang="en-US" sz="1000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4. Complete with information from the text. (1.5 pts.) </a:t>
              </a:r>
            </a:p>
            <a:p>
              <a:pPr algn="l">
                <a:lnSpc>
                  <a:spcPts val="1400"/>
                </a:lnSpc>
              </a:pPr>
              <a:r>
                <a:rPr lang="en-US" sz="1000" b="true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0.5 pt. each</a:t>
              </a:r>
            </a:p>
          </p:txBody>
        </p:sp>
        <p:sp>
          <p:nvSpPr>
            <p:cNvPr name="TextBox 53" id="53"/>
            <p:cNvSpPr txBox="true"/>
            <p:nvPr/>
          </p:nvSpPr>
          <p:spPr>
            <a:xfrm rot="0">
              <a:off x="3893639" y="2204556"/>
              <a:ext cx="5041372" cy="11518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Samira’s country is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Morocco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.</a:t>
              </a:r>
            </a:p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Her sister is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eight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/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8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years old.</a:t>
              </a:r>
            </a:p>
            <a:p>
              <a:pPr algn="l" marL="259080" indent="-129540" lvl="1">
                <a:lnSpc>
                  <a:spcPts val="2400"/>
                </a:lnSpc>
                <a:buAutoNum type="arabicPeriod" startAt="1"/>
              </a:pP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She helps her </a:t>
              </a:r>
              <a:r>
                <a:rPr lang="en-US" b="true" sz="1200" spc="-24">
                  <a:solidFill>
                    <a:srgbClr val="646464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mother</a:t>
              </a:r>
              <a:r>
                <a:rPr lang="en-US" sz="1200" spc="-24">
                  <a:solidFill>
                    <a:srgbClr val="646464"/>
                  </a:solidFill>
                  <a:latin typeface="TT Norms"/>
                  <a:ea typeface="TT Norms"/>
                  <a:cs typeface="TT Norms"/>
                  <a:sym typeface="TT Norms"/>
                </a:rPr>
                <a:t> in the evening.</a:t>
              </a:r>
            </a:p>
          </p:txBody>
        </p:sp>
      </p:grpSp>
      <p:sp>
        <p:nvSpPr>
          <p:cNvPr name="Freeform 54" id="54"/>
          <p:cNvSpPr/>
          <p:nvPr/>
        </p:nvSpPr>
        <p:spPr>
          <a:xfrm flipH="false" flipV="false" rot="0">
            <a:off x="1115826" y="3035255"/>
            <a:ext cx="185176" cy="133558"/>
          </a:xfrm>
          <a:custGeom>
            <a:avLst/>
            <a:gdLst/>
            <a:ahLst/>
            <a:cxnLst/>
            <a:rect r="r" b="b" t="t" l="l"/>
            <a:pathLst>
              <a:path h="133558" w="185176">
                <a:moveTo>
                  <a:pt x="0" y="0"/>
                </a:moveTo>
                <a:lnTo>
                  <a:pt x="185176" y="0"/>
                </a:lnTo>
                <a:lnTo>
                  <a:pt x="185176" y="133558"/>
                </a:lnTo>
                <a:lnTo>
                  <a:pt x="0" y="133558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5" id="55"/>
          <p:cNvSpPr/>
          <p:nvPr/>
        </p:nvSpPr>
        <p:spPr>
          <a:xfrm flipH="false" flipV="false" rot="0">
            <a:off x="1115826" y="3580775"/>
            <a:ext cx="185176" cy="133558"/>
          </a:xfrm>
          <a:custGeom>
            <a:avLst/>
            <a:gdLst/>
            <a:ahLst/>
            <a:cxnLst/>
            <a:rect r="r" b="b" t="t" l="l"/>
            <a:pathLst>
              <a:path h="133558" w="185176">
                <a:moveTo>
                  <a:pt x="0" y="0"/>
                </a:moveTo>
                <a:lnTo>
                  <a:pt x="185176" y="0"/>
                </a:lnTo>
                <a:lnTo>
                  <a:pt x="185176" y="133558"/>
                </a:lnTo>
                <a:lnTo>
                  <a:pt x="0" y="133558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6" id="56"/>
          <p:cNvSpPr txBox="true"/>
          <p:nvPr/>
        </p:nvSpPr>
        <p:spPr>
          <a:xfrm rot="0">
            <a:off x="0" y="368511"/>
            <a:ext cx="7560000" cy="528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2D446E"/>
                </a:solidFill>
                <a:latin typeface="Bellaboo"/>
                <a:ea typeface="Bellaboo"/>
                <a:cs typeface="Bellaboo"/>
                <a:sym typeface="Bellaboo"/>
              </a:rPr>
              <a:t>Fluentlearners.com School</a:t>
            </a:r>
          </a:p>
        </p:txBody>
      </p:sp>
      <p:grpSp>
        <p:nvGrpSpPr>
          <p:cNvPr name="Group 57" id="57"/>
          <p:cNvGrpSpPr/>
          <p:nvPr/>
        </p:nvGrpSpPr>
        <p:grpSpPr>
          <a:xfrm rot="0">
            <a:off x="2271395" y="929498"/>
            <a:ext cx="2950619" cy="210702"/>
            <a:chOff x="0" y="0"/>
            <a:chExt cx="3934158" cy="280937"/>
          </a:xfrm>
        </p:grpSpPr>
        <p:sp>
          <p:nvSpPr>
            <p:cNvPr name="TextBox 58" id="58"/>
            <p:cNvSpPr txBox="true"/>
            <p:nvPr/>
          </p:nvSpPr>
          <p:spPr>
            <a:xfrm rot="0">
              <a:off x="2332704" y="-17513"/>
              <a:ext cx="1601454" cy="2984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679"/>
                </a:lnSpc>
              </a:pPr>
              <a:r>
                <a:rPr lang="en-US" sz="1399" spc="-27" b="true">
                  <a:solidFill>
                    <a:srgbClr val="6464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Timing</a:t>
              </a:r>
              <a:r>
                <a:rPr lang="en-US" sz="1399" spc="-27">
                  <a:solidFill>
                    <a:srgbClr val="646464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: 1 hour</a:t>
              </a:r>
            </a:p>
          </p:txBody>
        </p:sp>
        <p:sp>
          <p:nvSpPr>
            <p:cNvPr name="TextBox 59" id="59"/>
            <p:cNvSpPr txBox="true"/>
            <p:nvPr/>
          </p:nvSpPr>
          <p:spPr>
            <a:xfrm rot="0">
              <a:off x="0" y="-19050"/>
              <a:ext cx="2150565" cy="2984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679"/>
                </a:lnSpc>
              </a:pPr>
              <a:r>
                <a:rPr lang="en-US" sz="1399" spc="-27">
                  <a:solidFill>
                    <a:srgbClr val="646464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January 20</a:t>
              </a:r>
              <a:r>
                <a:rPr lang="en-US" sz="1399" spc="-27">
                  <a:solidFill>
                    <a:srgbClr val="646464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th</a:t>
              </a:r>
              <a:r>
                <a:rPr lang="en-US" sz="1399" spc="-27">
                  <a:solidFill>
                    <a:srgbClr val="646464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, 2025 </a:t>
              </a:r>
            </a:p>
          </p:txBody>
        </p:sp>
      </p:grpSp>
      <p:sp>
        <p:nvSpPr>
          <p:cNvPr name="TextBox 60" id="60"/>
          <p:cNvSpPr txBox="true"/>
          <p:nvPr/>
        </p:nvSpPr>
        <p:spPr>
          <a:xfrm rot="0">
            <a:off x="3520" y="1321175"/>
            <a:ext cx="7560000" cy="712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2D446E"/>
                </a:solidFill>
                <a:latin typeface="Marykate"/>
                <a:ea typeface="Marykate"/>
                <a:cs typeface="Marykate"/>
                <a:sym typeface="Marykate"/>
              </a:rPr>
              <a:t>KEY ANSWERS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DAG9S6sNDaw</dc:identifier>
  <dcterms:modified xsi:type="dcterms:W3CDTF">2011-08-01T06:04:30Z</dcterms:modified>
  <cp:revision>1</cp:revision>
  <dc:title>Spotlight 1 S01 Local Exam</dc:title>
</cp:coreProperties>
</file>