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7556500" cy="10693400"/>
  <p:notesSz cx="6858000" cy="9144000"/>
  <p:embeddedFontLst>
    <p:embeddedFont>
      <p:font typeface="Bellaboo" pitchFamily="2" charset="0"/>
      <p:regular r:id="rId4"/>
    </p:embeddedFont>
    <p:embeddedFont>
      <p:font typeface="Biski" pitchFamily="2" charset="-34"/>
      <p:regular r:id="rId5"/>
    </p:embeddedFont>
    <p:embeddedFont>
      <p:font typeface="Marykate" pitchFamily="2" charset="0"/>
      <p:regular r:id="rId6"/>
    </p:embeddedFont>
    <p:embeddedFont>
      <p:font typeface="Playpen Sans Bold" pitchFamily="2" charset="77"/>
      <p:regular r:id="rId7"/>
      <p:bold r:id="rId8"/>
    </p:embeddedFont>
    <p:embeddedFont>
      <p:font typeface="Poppins" pitchFamily="2" charset="77"/>
      <p:regular r:id="rId9"/>
      <p:bold r:id="rId10"/>
      <p:italic r:id="rId11"/>
      <p:boldItalic r:id="rId12"/>
    </p:embeddedFont>
    <p:embeddedFont>
      <p:font typeface="Poppins Light" panose="00000400000000000000" pitchFamily="2" charset="77"/>
      <p:regular r:id="rId13"/>
      <p:italic r:id="rId14"/>
    </p:embeddedFont>
    <p:embeddedFont>
      <p:font typeface="TT Norms" panose="02000503030000020003" pitchFamily="2" charset="0"/>
      <p:regular r:id="rId15"/>
    </p:embeddedFont>
    <p:embeddedFont>
      <p:font typeface="TT Norms Bold" panose="02000803030000020004" pitchFamily="2"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71" autoAdjust="0"/>
  </p:normalViewPr>
  <p:slideViewPr>
    <p:cSldViewPr>
      <p:cViewPr varScale="1">
        <p:scale>
          <a:sx n="54" d="100"/>
          <a:sy n="54" d="100"/>
        </p:scale>
        <p:origin x="2848"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font" Target="fonts/font12.fntdata"/><Relationship Id="rId10" Type="http://schemas.openxmlformats.org/officeDocument/2006/relationships/font" Target="fonts/font7.fntdata"/><Relationship Id="rId19"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4.svg"/><Relationship Id="rId18" Type="http://schemas.openxmlformats.org/officeDocument/2006/relationships/image" Target="../media/image19.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3.png"/><Relationship Id="rId17" Type="http://schemas.openxmlformats.org/officeDocument/2006/relationships/image" Target="../media/image12.svg"/><Relationship Id="rId2" Type="http://schemas.openxmlformats.org/officeDocument/2006/relationships/image" Target="../media/image1.png"/><Relationship Id="rId16"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8.svg"/><Relationship Id="rId10" Type="http://schemas.openxmlformats.org/officeDocument/2006/relationships/image" Target="../media/image9.png"/><Relationship Id="rId19" Type="http://schemas.openxmlformats.org/officeDocument/2006/relationships/image" Target="../media/image20.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2" name="TextBox 2"/>
          <p:cNvSpPr txBox="1"/>
          <p:nvPr/>
        </p:nvSpPr>
        <p:spPr>
          <a:xfrm>
            <a:off x="0" y="-40200"/>
            <a:ext cx="7560000" cy="712470"/>
          </a:xfrm>
          <a:prstGeom prst="rect">
            <a:avLst/>
          </a:prstGeom>
        </p:spPr>
        <p:txBody>
          <a:bodyPr lIns="0" tIns="0" rIns="0" bIns="0" rtlCol="0" anchor="t">
            <a:spAutoFit/>
          </a:bodyPr>
          <a:lstStyle/>
          <a:p>
            <a:pPr algn="ctr">
              <a:lnSpc>
                <a:spcPts val="5880"/>
              </a:lnSpc>
            </a:pPr>
            <a:r>
              <a:rPr lang="en-US" sz="4200">
                <a:solidFill>
                  <a:srgbClr val="E77965"/>
                </a:solidFill>
                <a:latin typeface="Marykate"/>
                <a:ea typeface="Marykate"/>
                <a:cs typeface="Marykate"/>
                <a:sym typeface="Marykate"/>
              </a:rPr>
              <a:t>GLOBAL TEST</a:t>
            </a:r>
          </a:p>
        </p:txBody>
      </p:sp>
      <p:sp>
        <p:nvSpPr>
          <p:cNvPr id="3" name="Freeform 3"/>
          <p:cNvSpPr/>
          <p:nvPr/>
        </p:nvSpPr>
        <p:spPr>
          <a:xfrm rot="-8532552" flipH="1">
            <a:off x="4669891" y="-1558189"/>
            <a:ext cx="6316986" cy="3824648"/>
          </a:xfrm>
          <a:custGeom>
            <a:avLst/>
            <a:gdLst/>
            <a:ahLst/>
            <a:cxnLst/>
            <a:rect l="l" t="t" r="r" b="b"/>
            <a:pathLst>
              <a:path w="6316986" h="3824648">
                <a:moveTo>
                  <a:pt x="6316986" y="0"/>
                </a:moveTo>
                <a:lnTo>
                  <a:pt x="0" y="0"/>
                </a:lnTo>
                <a:lnTo>
                  <a:pt x="0" y="3824648"/>
                </a:lnTo>
                <a:lnTo>
                  <a:pt x="6316986" y="3824648"/>
                </a:lnTo>
                <a:lnTo>
                  <a:pt x="6316986"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MA"/>
          </a:p>
        </p:txBody>
      </p:sp>
      <p:sp>
        <p:nvSpPr>
          <p:cNvPr id="4" name="Freeform 4"/>
          <p:cNvSpPr/>
          <p:nvPr/>
        </p:nvSpPr>
        <p:spPr>
          <a:xfrm>
            <a:off x="5546650" y="181701"/>
            <a:ext cx="2676613" cy="2340820"/>
          </a:xfrm>
          <a:custGeom>
            <a:avLst/>
            <a:gdLst/>
            <a:ahLst/>
            <a:cxnLst/>
            <a:rect l="l" t="t" r="r" b="b"/>
            <a:pathLst>
              <a:path w="2676613" h="2340820">
                <a:moveTo>
                  <a:pt x="0" y="0"/>
                </a:moveTo>
                <a:lnTo>
                  <a:pt x="2676613" y="0"/>
                </a:lnTo>
                <a:lnTo>
                  <a:pt x="2676613" y="2340819"/>
                </a:lnTo>
                <a:lnTo>
                  <a:pt x="0" y="23408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A"/>
          </a:p>
        </p:txBody>
      </p:sp>
      <p:sp>
        <p:nvSpPr>
          <p:cNvPr id="5" name="Freeform 5"/>
          <p:cNvSpPr/>
          <p:nvPr/>
        </p:nvSpPr>
        <p:spPr>
          <a:xfrm rot="3556321" flipH="1" flipV="1">
            <a:off x="6757035" y="762892"/>
            <a:ext cx="20428" cy="583671"/>
          </a:xfrm>
          <a:custGeom>
            <a:avLst/>
            <a:gdLst/>
            <a:ahLst/>
            <a:cxnLst/>
            <a:rect l="l" t="t" r="r" b="b"/>
            <a:pathLst>
              <a:path w="20428" h="583671">
                <a:moveTo>
                  <a:pt x="20429" y="583672"/>
                </a:moveTo>
                <a:lnTo>
                  <a:pt x="0" y="583672"/>
                </a:lnTo>
                <a:lnTo>
                  <a:pt x="0" y="0"/>
                </a:lnTo>
                <a:lnTo>
                  <a:pt x="20429" y="0"/>
                </a:lnTo>
                <a:lnTo>
                  <a:pt x="20429" y="583672"/>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MA"/>
          </a:p>
        </p:txBody>
      </p:sp>
      <p:sp>
        <p:nvSpPr>
          <p:cNvPr id="6" name="Freeform 6"/>
          <p:cNvSpPr/>
          <p:nvPr/>
        </p:nvSpPr>
        <p:spPr>
          <a:xfrm>
            <a:off x="104032" y="1854205"/>
            <a:ext cx="3877191" cy="3038308"/>
          </a:xfrm>
          <a:custGeom>
            <a:avLst/>
            <a:gdLst/>
            <a:ahLst/>
            <a:cxnLst/>
            <a:rect l="l" t="t" r="r" b="b"/>
            <a:pathLst>
              <a:path w="3877191" h="3038308">
                <a:moveTo>
                  <a:pt x="0" y="0"/>
                </a:moveTo>
                <a:lnTo>
                  <a:pt x="3877191" y="0"/>
                </a:lnTo>
                <a:lnTo>
                  <a:pt x="3877191" y="3038308"/>
                </a:lnTo>
                <a:lnTo>
                  <a:pt x="0" y="303830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MA"/>
          </a:p>
        </p:txBody>
      </p:sp>
      <p:grpSp>
        <p:nvGrpSpPr>
          <p:cNvPr id="7" name="Group 7"/>
          <p:cNvGrpSpPr/>
          <p:nvPr/>
        </p:nvGrpSpPr>
        <p:grpSpPr>
          <a:xfrm>
            <a:off x="199869" y="1444770"/>
            <a:ext cx="1945090" cy="371335"/>
            <a:chOff x="0" y="0"/>
            <a:chExt cx="2593453" cy="495114"/>
          </a:xfrm>
        </p:grpSpPr>
        <p:sp>
          <p:nvSpPr>
            <p:cNvPr id="8" name="Freeform 8"/>
            <p:cNvSpPr/>
            <p:nvPr/>
          </p:nvSpPr>
          <p:spPr>
            <a:xfrm>
              <a:off x="0" y="0"/>
              <a:ext cx="2593453" cy="495114"/>
            </a:xfrm>
            <a:custGeom>
              <a:avLst/>
              <a:gdLst/>
              <a:ahLst/>
              <a:cxnLst/>
              <a:rect l="l" t="t" r="r" b="b"/>
              <a:pathLst>
                <a:path w="2593453" h="495114">
                  <a:moveTo>
                    <a:pt x="0" y="0"/>
                  </a:moveTo>
                  <a:lnTo>
                    <a:pt x="2593453" y="0"/>
                  </a:lnTo>
                  <a:lnTo>
                    <a:pt x="2593453" y="495114"/>
                  </a:lnTo>
                  <a:lnTo>
                    <a:pt x="0" y="49511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A"/>
            </a:p>
          </p:txBody>
        </p:sp>
        <p:sp>
          <p:nvSpPr>
            <p:cNvPr id="9" name="TextBox 9"/>
            <p:cNvSpPr txBox="1"/>
            <p:nvPr/>
          </p:nvSpPr>
          <p:spPr>
            <a:xfrm>
              <a:off x="26182" y="77589"/>
              <a:ext cx="2541089" cy="311362"/>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COMPREHENSION</a:t>
              </a:r>
            </a:p>
          </p:txBody>
        </p:sp>
      </p:grpSp>
      <p:sp>
        <p:nvSpPr>
          <p:cNvPr id="10" name="Freeform 10"/>
          <p:cNvSpPr/>
          <p:nvPr/>
        </p:nvSpPr>
        <p:spPr>
          <a:xfrm>
            <a:off x="206908" y="5896547"/>
            <a:ext cx="1945090" cy="371335"/>
          </a:xfrm>
          <a:custGeom>
            <a:avLst/>
            <a:gdLst/>
            <a:ahLst/>
            <a:cxnLst/>
            <a:rect l="l" t="t" r="r" b="b"/>
            <a:pathLst>
              <a:path w="1945090" h="371335">
                <a:moveTo>
                  <a:pt x="0" y="0"/>
                </a:moveTo>
                <a:lnTo>
                  <a:pt x="1945090" y="0"/>
                </a:lnTo>
                <a:lnTo>
                  <a:pt x="1945090" y="371335"/>
                </a:lnTo>
                <a:lnTo>
                  <a:pt x="0" y="37133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A"/>
          </a:p>
        </p:txBody>
      </p:sp>
      <p:sp>
        <p:nvSpPr>
          <p:cNvPr id="11" name="Freeform 11"/>
          <p:cNvSpPr/>
          <p:nvPr/>
        </p:nvSpPr>
        <p:spPr>
          <a:xfrm>
            <a:off x="3783520" y="5896547"/>
            <a:ext cx="1945090" cy="371335"/>
          </a:xfrm>
          <a:custGeom>
            <a:avLst/>
            <a:gdLst/>
            <a:ahLst/>
            <a:cxnLst/>
            <a:rect l="l" t="t" r="r" b="b"/>
            <a:pathLst>
              <a:path w="1945090" h="371335">
                <a:moveTo>
                  <a:pt x="0" y="0"/>
                </a:moveTo>
                <a:lnTo>
                  <a:pt x="1945090" y="0"/>
                </a:lnTo>
                <a:lnTo>
                  <a:pt x="1945090" y="371335"/>
                </a:lnTo>
                <a:lnTo>
                  <a:pt x="0" y="37133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A"/>
          </a:p>
        </p:txBody>
      </p:sp>
      <p:sp>
        <p:nvSpPr>
          <p:cNvPr id="12" name="Freeform 12"/>
          <p:cNvSpPr/>
          <p:nvPr/>
        </p:nvSpPr>
        <p:spPr>
          <a:xfrm>
            <a:off x="215342" y="21839"/>
            <a:ext cx="1076577" cy="788593"/>
          </a:xfrm>
          <a:custGeom>
            <a:avLst/>
            <a:gdLst/>
            <a:ahLst/>
            <a:cxnLst/>
            <a:rect l="l" t="t" r="r" b="b"/>
            <a:pathLst>
              <a:path w="1076577" h="788593">
                <a:moveTo>
                  <a:pt x="0" y="0"/>
                </a:moveTo>
                <a:lnTo>
                  <a:pt x="1076576" y="0"/>
                </a:lnTo>
                <a:lnTo>
                  <a:pt x="1076576" y="788593"/>
                </a:lnTo>
                <a:lnTo>
                  <a:pt x="0" y="78859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MA"/>
          </a:p>
        </p:txBody>
      </p:sp>
      <p:sp>
        <p:nvSpPr>
          <p:cNvPr id="13" name="Freeform 13"/>
          <p:cNvSpPr/>
          <p:nvPr/>
        </p:nvSpPr>
        <p:spPr>
          <a:xfrm>
            <a:off x="3659482" y="5948757"/>
            <a:ext cx="16038" cy="4276800"/>
          </a:xfrm>
          <a:custGeom>
            <a:avLst/>
            <a:gdLst/>
            <a:ahLst/>
            <a:cxnLst/>
            <a:rect l="l" t="t" r="r" b="b"/>
            <a:pathLst>
              <a:path w="16038" h="4276800">
                <a:moveTo>
                  <a:pt x="0" y="0"/>
                </a:moveTo>
                <a:lnTo>
                  <a:pt x="16038" y="0"/>
                </a:lnTo>
                <a:lnTo>
                  <a:pt x="16038" y="4276800"/>
                </a:lnTo>
                <a:lnTo>
                  <a:pt x="0" y="4276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MA"/>
          </a:p>
        </p:txBody>
      </p:sp>
      <p:grpSp>
        <p:nvGrpSpPr>
          <p:cNvPr id="14" name="Group 14"/>
          <p:cNvGrpSpPr/>
          <p:nvPr/>
        </p:nvGrpSpPr>
        <p:grpSpPr>
          <a:xfrm>
            <a:off x="3780295" y="7372777"/>
            <a:ext cx="1945090" cy="371335"/>
            <a:chOff x="0" y="0"/>
            <a:chExt cx="2593453" cy="495114"/>
          </a:xfrm>
        </p:grpSpPr>
        <p:sp>
          <p:nvSpPr>
            <p:cNvPr id="15" name="Freeform 15"/>
            <p:cNvSpPr/>
            <p:nvPr/>
          </p:nvSpPr>
          <p:spPr>
            <a:xfrm>
              <a:off x="0" y="0"/>
              <a:ext cx="2593453" cy="495114"/>
            </a:xfrm>
            <a:custGeom>
              <a:avLst/>
              <a:gdLst/>
              <a:ahLst/>
              <a:cxnLst/>
              <a:rect l="l" t="t" r="r" b="b"/>
              <a:pathLst>
                <a:path w="2593453" h="495114">
                  <a:moveTo>
                    <a:pt x="0" y="0"/>
                  </a:moveTo>
                  <a:lnTo>
                    <a:pt x="2593453" y="0"/>
                  </a:lnTo>
                  <a:lnTo>
                    <a:pt x="2593453" y="495114"/>
                  </a:lnTo>
                  <a:lnTo>
                    <a:pt x="0" y="49511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A"/>
            </a:p>
          </p:txBody>
        </p:sp>
        <p:sp>
          <p:nvSpPr>
            <p:cNvPr id="16" name="TextBox 16"/>
            <p:cNvSpPr txBox="1"/>
            <p:nvPr/>
          </p:nvSpPr>
          <p:spPr>
            <a:xfrm>
              <a:off x="25853" y="77589"/>
              <a:ext cx="2541747" cy="311362"/>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COMMUNICATION</a:t>
              </a:r>
            </a:p>
          </p:txBody>
        </p:sp>
      </p:grpSp>
      <p:grpSp>
        <p:nvGrpSpPr>
          <p:cNvPr id="17" name="Group 17"/>
          <p:cNvGrpSpPr/>
          <p:nvPr/>
        </p:nvGrpSpPr>
        <p:grpSpPr>
          <a:xfrm>
            <a:off x="3783520" y="8460537"/>
            <a:ext cx="1945090" cy="371335"/>
            <a:chOff x="0" y="0"/>
            <a:chExt cx="2593453" cy="495114"/>
          </a:xfrm>
        </p:grpSpPr>
        <p:sp>
          <p:nvSpPr>
            <p:cNvPr id="18" name="Freeform 18"/>
            <p:cNvSpPr/>
            <p:nvPr/>
          </p:nvSpPr>
          <p:spPr>
            <a:xfrm>
              <a:off x="0" y="0"/>
              <a:ext cx="2593453" cy="495114"/>
            </a:xfrm>
            <a:custGeom>
              <a:avLst/>
              <a:gdLst/>
              <a:ahLst/>
              <a:cxnLst/>
              <a:rect l="l" t="t" r="r" b="b"/>
              <a:pathLst>
                <a:path w="2593453" h="495114">
                  <a:moveTo>
                    <a:pt x="0" y="0"/>
                  </a:moveTo>
                  <a:lnTo>
                    <a:pt x="2593453" y="0"/>
                  </a:lnTo>
                  <a:lnTo>
                    <a:pt x="2593453" y="495114"/>
                  </a:lnTo>
                  <a:lnTo>
                    <a:pt x="0" y="49511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A"/>
            </a:p>
          </p:txBody>
        </p:sp>
        <p:sp>
          <p:nvSpPr>
            <p:cNvPr id="19" name="TextBox 19"/>
            <p:cNvSpPr txBox="1"/>
            <p:nvPr/>
          </p:nvSpPr>
          <p:spPr>
            <a:xfrm>
              <a:off x="661290" y="77589"/>
              <a:ext cx="1270873" cy="311362"/>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WRITING</a:t>
              </a:r>
            </a:p>
          </p:txBody>
        </p:sp>
      </p:grpSp>
      <p:sp>
        <p:nvSpPr>
          <p:cNvPr id="20" name="Freeform 20"/>
          <p:cNvSpPr/>
          <p:nvPr/>
        </p:nvSpPr>
        <p:spPr>
          <a:xfrm>
            <a:off x="3874019" y="6485052"/>
            <a:ext cx="645527" cy="613250"/>
          </a:xfrm>
          <a:custGeom>
            <a:avLst/>
            <a:gdLst/>
            <a:ahLst/>
            <a:cxnLst/>
            <a:rect l="l" t="t" r="r" b="b"/>
            <a:pathLst>
              <a:path w="645527" h="613250">
                <a:moveTo>
                  <a:pt x="0" y="0"/>
                </a:moveTo>
                <a:lnTo>
                  <a:pt x="645527" y="0"/>
                </a:lnTo>
                <a:lnTo>
                  <a:pt x="645527" y="613250"/>
                </a:lnTo>
                <a:lnTo>
                  <a:pt x="0" y="613250"/>
                </a:lnTo>
                <a:lnTo>
                  <a:pt x="0" y="0"/>
                </a:lnTo>
                <a:close/>
              </a:path>
            </a:pathLst>
          </a:custGeom>
          <a:blipFill>
            <a:blip r:embed="rId16"/>
            <a:stretch>
              <a:fillRect/>
            </a:stretch>
          </a:blipFill>
        </p:spPr>
        <p:txBody>
          <a:bodyPr/>
          <a:lstStyle/>
          <a:p>
            <a:endParaRPr lang="en-MA"/>
          </a:p>
        </p:txBody>
      </p:sp>
      <p:sp>
        <p:nvSpPr>
          <p:cNvPr id="21" name="Freeform 21"/>
          <p:cNvSpPr/>
          <p:nvPr/>
        </p:nvSpPr>
        <p:spPr>
          <a:xfrm>
            <a:off x="4718045" y="6485052"/>
            <a:ext cx="760897" cy="661029"/>
          </a:xfrm>
          <a:custGeom>
            <a:avLst/>
            <a:gdLst/>
            <a:ahLst/>
            <a:cxnLst/>
            <a:rect l="l" t="t" r="r" b="b"/>
            <a:pathLst>
              <a:path w="760897" h="661029">
                <a:moveTo>
                  <a:pt x="0" y="0"/>
                </a:moveTo>
                <a:lnTo>
                  <a:pt x="760897" y="0"/>
                </a:lnTo>
                <a:lnTo>
                  <a:pt x="760897" y="661030"/>
                </a:lnTo>
                <a:lnTo>
                  <a:pt x="0" y="661030"/>
                </a:lnTo>
                <a:lnTo>
                  <a:pt x="0" y="0"/>
                </a:lnTo>
                <a:close/>
              </a:path>
            </a:pathLst>
          </a:custGeom>
          <a:blipFill>
            <a:blip r:embed="rId17"/>
            <a:stretch>
              <a:fillRect/>
            </a:stretch>
          </a:blipFill>
        </p:spPr>
        <p:txBody>
          <a:bodyPr/>
          <a:lstStyle/>
          <a:p>
            <a:endParaRPr lang="en-MA"/>
          </a:p>
        </p:txBody>
      </p:sp>
      <p:sp>
        <p:nvSpPr>
          <p:cNvPr id="22" name="TextBox 22"/>
          <p:cNvSpPr txBox="1"/>
          <p:nvPr/>
        </p:nvSpPr>
        <p:spPr>
          <a:xfrm rot="-1829792">
            <a:off x="6244681" y="772686"/>
            <a:ext cx="859632" cy="297208"/>
          </a:xfrm>
          <a:prstGeom prst="rect">
            <a:avLst/>
          </a:prstGeom>
        </p:spPr>
        <p:txBody>
          <a:bodyPr lIns="0" tIns="0" rIns="0" bIns="0" rtlCol="0" anchor="t">
            <a:spAutoFit/>
          </a:bodyPr>
          <a:lstStyle/>
          <a:p>
            <a:pPr algn="l">
              <a:lnSpc>
                <a:spcPts val="2230"/>
              </a:lnSpc>
            </a:pPr>
            <a:r>
              <a:rPr lang="en-US" sz="1858" spc="-37">
                <a:solidFill>
                  <a:srgbClr val="646464"/>
                </a:solidFill>
                <a:latin typeface="Poppins"/>
                <a:ea typeface="Poppins"/>
                <a:cs typeface="Poppins"/>
                <a:sym typeface="Poppins"/>
              </a:rPr>
              <a:t>...................</a:t>
            </a:r>
          </a:p>
        </p:txBody>
      </p:sp>
      <p:sp>
        <p:nvSpPr>
          <p:cNvPr id="23" name="TextBox 23"/>
          <p:cNvSpPr txBox="1"/>
          <p:nvPr/>
        </p:nvSpPr>
        <p:spPr>
          <a:xfrm rot="-1829792">
            <a:off x="6725088" y="1044832"/>
            <a:ext cx="288989" cy="297208"/>
          </a:xfrm>
          <a:prstGeom prst="rect">
            <a:avLst/>
          </a:prstGeom>
        </p:spPr>
        <p:txBody>
          <a:bodyPr lIns="0" tIns="0" rIns="0" bIns="0" rtlCol="0" anchor="t">
            <a:spAutoFit/>
          </a:bodyPr>
          <a:lstStyle/>
          <a:p>
            <a:pPr algn="l">
              <a:lnSpc>
                <a:spcPts val="2230"/>
              </a:lnSpc>
            </a:pPr>
            <a:r>
              <a:rPr lang="en-US" sz="1858" spc="-37">
                <a:solidFill>
                  <a:srgbClr val="646464"/>
                </a:solidFill>
                <a:latin typeface="Poppins"/>
                <a:ea typeface="Poppins"/>
                <a:cs typeface="Poppins"/>
                <a:sym typeface="Poppins"/>
              </a:rPr>
              <a:t>20</a:t>
            </a:r>
          </a:p>
        </p:txBody>
      </p:sp>
      <p:sp>
        <p:nvSpPr>
          <p:cNvPr id="24" name="TextBox 24"/>
          <p:cNvSpPr txBox="1"/>
          <p:nvPr/>
        </p:nvSpPr>
        <p:spPr>
          <a:xfrm>
            <a:off x="0" y="368511"/>
            <a:ext cx="7560000" cy="548163"/>
          </a:xfrm>
          <a:prstGeom prst="rect">
            <a:avLst/>
          </a:prstGeom>
        </p:spPr>
        <p:txBody>
          <a:bodyPr lIns="0" tIns="0" rIns="0" bIns="0" rtlCol="0" anchor="t">
            <a:spAutoFit/>
          </a:bodyPr>
          <a:lstStyle/>
          <a:p>
            <a:pPr algn="ctr">
              <a:lnSpc>
                <a:spcPts val="4480"/>
              </a:lnSpc>
            </a:pPr>
            <a:r>
              <a:rPr lang="en-US" sz="3200" dirty="0">
                <a:solidFill>
                  <a:srgbClr val="2D446E"/>
                </a:solidFill>
                <a:latin typeface="Bellaboo"/>
                <a:ea typeface="Bellaboo"/>
                <a:cs typeface="Bellaboo"/>
                <a:sym typeface="Bellaboo"/>
              </a:rPr>
              <a:t>………… Middle School</a:t>
            </a:r>
          </a:p>
        </p:txBody>
      </p:sp>
      <p:sp>
        <p:nvSpPr>
          <p:cNvPr id="25" name="TextBox 25"/>
          <p:cNvSpPr txBox="1"/>
          <p:nvPr/>
        </p:nvSpPr>
        <p:spPr>
          <a:xfrm>
            <a:off x="215342" y="1178300"/>
            <a:ext cx="3673135" cy="228600"/>
          </a:xfrm>
          <a:prstGeom prst="rect">
            <a:avLst/>
          </a:prstGeom>
        </p:spPr>
        <p:txBody>
          <a:bodyPr lIns="0" tIns="0" rIns="0" bIns="0" rtlCol="0" anchor="t">
            <a:spAutoFit/>
          </a:bodyPr>
          <a:lstStyle/>
          <a:p>
            <a:pPr algn="l">
              <a:lnSpc>
                <a:spcPts val="1679"/>
              </a:lnSpc>
            </a:pPr>
            <a:r>
              <a:rPr lang="en-US" sz="1399" spc="-27">
                <a:solidFill>
                  <a:srgbClr val="646464"/>
                </a:solidFill>
                <a:latin typeface="Poppins Light"/>
                <a:ea typeface="Poppins Light"/>
                <a:cs typeface="Poppins Light"/>
                <a:sym typeface="Poppins Light"/>
              </a:rPr>
              <a:t>Name: .........................................................................................................</a:t>
            </a:r>
          </a:p>
        </p:txBody>
      </p:sp>
      <p:sp>
        <p:nvSpPr>
          <p:cNvPr id="26" name="TextBox 26"/>
          <p:cNvSpPr txBox="1"/>
          <p:nvPr/>
        </p:nvSpPr>
        <p:spPr>
          <a:xfrm>
            <a:off x="3869913" y="1178300"/>
            <a:ext cx="1089990" cy="228600"/>
          </a:xfrm>
          <a:prstGeom prst="rect">
            <a:avLst/>
          </a:prstGeom>
        </p:spPr>
        <p:txBody>
          <a:bodyPr lIns="0" tIns="0" rIns="0" bIns="0" rtlCol="0" anchor="t">
            <a:spAutoFit/>
          </a:bodyPr>
          <a:lstStyle/>
          <a:p>
            <a:pPr algn="l">
              <a:lnSpc>
                <a:spcPts val="1679"/>
              </a:lnSpc>
            </a:pPr>
            <a:r>
              <a:rPr lang="en-US" sz="1399" spc="-27">
                <a:solidFill>
                  <a:srgbClr val="646464"/>
                </a:solidFill>
                <a:latin typeface="Poppins Light"/>
                <a:ea typeface="Poppins Light"/>
                <a:cs typeface="Poppins Light"/>
                <a:sym typeface="Poppins Light"/>
              </a:rPr>
              <a:t>Class: ......../........</a:t>
            </a:r>
          </a:p>
        </p:txBody>
      </p:sp>
      <p:sp>
        <p:nvSpPr>
          <p:cNvPr id="27" name="TextBox 27"/>
          <p:cNvSpPr txBox="1"/>
          <p:nvPr/>
        </p:nvSpPr>
        <p:spPr>
          <a:xfrm>
            <a:off x="4959903" y="1178300"/>
            <a:ext cx="1056889" cy="228600"/>
          </a:xfrm>
          <a:prstGeom prst="rect">
            <a:avLst/>
          </a:prstGeom>
        </p:spPr>
        <p:txBody>
          <a:bodyPr lIns="0" tIns="0" rIns="0" bIns="0" rtlCol="0" anchor="t">
            <a:spAutoFit/>
          </a:bodyPr>
          <a:lstStyle/>
          <a:p>
            <a:pPr algn="l">
              <a:lnSpc>
                <a:spcPts val="1679"/>
              </a:lnSpc>
            </a:pPr>
            <a:r>
              <a:rPr lang="en-US" sz="1399" spc="-27">
                <a:solidFill>
                  <a:srgbClr val="646464"/>
                </a:solidFill>
                <a:latin typeface="Poppins Light"/>
                <a:ea typeface="Poppins Light"/>
                <a:cs typeface="Poppins Light"/>
                <a:sym typeface="Poppins Light"/>
              </a:rPr>
              <a:t>Number: ..........</a:t>
            </a:r>
          </a:p>
        </p:txBody>
      </p:sp>
      <p:grpSp>
        <p:nvGrpSpPr>
          <p:cNvPr id="28" name="Group 28"/>
          <p:cNvGrpSpPr/>
          <p:nvPr/>
        </p:nvGrpSpPr>
        <p:grpSpPr>
          <a:xfrm>
            <a:off x="199869" y="826015"/>
            <a:ext cx="1945090" cy="371335"/>
            <a:chOff x="0" y="0"/>
            <a:chExt cx="2593453" cy="495114"/>
          </a:xfrm>
        </p:grpSpPr>
        <p:sp>
          <p:nvSpPr>
            <p:cNvPr id="29" name="Freeform 29"/>
            <p:cNvSpPr/>
            <p:nvPr/>
          </p:nvSpPr>
          <p:spPr>
            <a:xfrm>
              <a:off x="0" y="0"/>
              <a:ext cx="2593453" cy="495114"/>
            </a:xfrm>
            <a:custGeom>
              <a:avLst/>
              <a:gdLst/>
              <a:ahLst/>
              <a:cxnLst/>
              <a:rect l="l" t="t" r="r" b="b"/>
              <a:pathLst>
                <a:path w="2593453" h="495114">
                  <a:moveTo>
                    <a:pt x="0" y="0"/>
                  </a:moveTo>
                  <a:lnTo>
                    <a:pt x="2593453" y="0"/>
                  </a:lnTo>
                  <a:lnTo>
                    <a:pt x="2593453" y="495114"/>
                  </a:lnTo>
                  <a:lnTo>
                    <a:pt x="0" y="49511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MA"/>
            </a:p>
          </p:txBody>
        </p:sp>
        <p:sp>
          <p:nvSpPr>
            <p:cNvPr id="30" name="TextBox 30"/>
            <p:cNvSpPr txBox="1"/>
            <p:nvPr/>
          </p:nvSpPr>
          <p:spPr>
            <a:xfrm>
              <a:off x="127783" y="73313"/>
              <a:ext cx="2337888" cy="311362"/>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STUDENT’S INFO</a:t>
              </a:r>
            </a:p>
          </p:txBody>
        </p:sp>
      </p:grpSp>
      <p:sp>
        <p:nvSpPr>
          <p:cNvPr id="31" name="TextBox 31"/>
          <p:cNvSpPr txBox="1"/>
          <p:nvPr/>
        </p:nvSpPr>
        <p:spPr>
          <a:xfrm>
            <a:off x="563480" y="2217024"/>
            <a:ext cx="2932011" cy="2293620"/>
          </a:xfrm>
          <a:prstGeom prst="rect">
            <a:avLst/>
          </a:prstGeom>
        </p:spPr>
        <p:txBody>
          <a:bodyPr lIns="0" tIns="0" rIns="0" bIns="0" rtlCol="0" anchor="t">
            <a:spAutoFit/>
          </a:bodyPr>
          <a:lstStyle/>
          <a:p>
            <a:pPr algn="just">
              <a:lnSpc>
                <a:spcPts val="1679"/>
              </a:lnSpc>
            </a:pPr>
            <a:r>
              <a:rPr lang="en-US" sz="1200" spc="-24">
                <a:solidFill>
                  <a:srgbClr val="646464"/>
                </a:solidFill>
                <a:latin typeface="TT Norms"/>
                <a:ea typeface="TT Norms"/>
                <a:cs typeface="TT Norms"/>
                <a:sym typeface="TT Norms"/>
              </a:rPr>
              <a:t>     Adam is a student. He is 12 years old and he is from Morocco. He studies English at school. Adam likes football and maths. He has a brother and a sister. His brother’s name is Youssef. He is 15 years old. His sister’s name is Aya. She is 9 years old.</a:t>
            </a:r>
          </a:p>
          <a:p>
            <a:pPr algn="just">
              <a:lnSpc>
                <a:spcPts val="1679"/>
              </a:lnSpc>
            </a:pPr>
            <a:r>
              <a:rPr lang="en-US" sz="1200" spc="-24">
                <a:solidFill>
                  <a:srgbClr val="646464"/>
                </a:solidFill>
                <a:latin typeface="TT Norms"/>
                <a:ea typeface="TT Norms"/>
                <a:cs typeface="TT Norms"/>
                <a:sym typeface="TT Norms"/>
              </a:rPr>
              <a:t>     Lina is Adam’s friend. She is 11 years old and she is from Spain. She studies English and art at school. Lina likes music. She has one sister. Her sister’s name is Sara. Adam and Lina are good friends. They are global friends.</a:t>
            </a:r>
          </a:p>
        </p:txBody>
      </p:sp>
      <p:grpSp>
        <p:nvGrpSpPr>
          <p:cNvPr id="32" name="Group 32"/>
          <p:cNvGrpSpPr/>
          <p:nvPr/>
        </p:nvGrpSpPr>
        <p:grpSpPr>
          <a:xfrm>
            <a:off x="3888476" y="2218810"/>
            <a:ext cx="3237228" cy="1333157"/>
            <a:chOff x="0" y="0"/>
            <a:chExt cx="4316304" cy="1777543"/>
          </a:xfrm>
        </p:grpSpPr>
        <p:sp>
          <p:nvSpPr>
            <p:cNvPr id="33" name="TextBox 33"/>
            <p:cNvSpPr txBox="1"/>
            <p:nvPr/>
          </p:nvSpPr>
          <p:spPr>
            <a:xfrm>
              <a:off x="0" y="157657"/>
              <a:ext cx="4316304" cy="1619886"/>
            </a:xfrm>
            <a:prstGeom prst="rect">
              <a:avLst/>
            </a:prstGeom>
          </p:spPr>
          <p:txBody>
            <a:bodyPr lIns="0" tIns="0" rIns="0" bIns="0" rtlCol="0" anchor="t">
              <a:spAutoFit/>
            </a:bodyPr>
            <a:lstStyle/>
            <a:p>
              <a:pPr marL="302257" lvl="1" indent="-151129" algn="l">
                <a:lnSpc>
                  <a:spcPts val="2519"/>
                </a:lnSpc>
                <a:buFont typeface="Arial"/>
                <a:buChar char="•"/>
              </a:pPr>
              <a:r>
                <a:rPr lang="en-US" sz="1399" spc="-27">
                  <a:solidFill>
                    <a:srgbClr val="646464"/>
                  </a:solidFill>
                  <a:latin typeface="TT Norms"/>
                  <a:ea typeface="TT Norms"/>
                  <a:cs typeface="TT Norms"/>
                  <a:sym typeface="TT Norms"/>
                </a:rPr>
                <a:t>Adam likes football.</a:t>
              </a:r>
            </a:p>
            <a:p>
              <a:pPr algn="l">
                <a:lnSpc>
                  <a:spcPts val="2519"/>
                </a:lnSpc>
              </a:pPr>
              <a:r>
                <a:rPr lang="en-US" sz="1399" spc="-27">
                  <a:solidFill>
                    <a:srgbClr val="646464"/>
                  </a:solidFill>
                  <a:latin typeface="TT Norms"/>
                  <a:ea typeface="TT Norms"/>
                  <a:cs typeface="TT Norms"/>
                  <a:sym typeface="TT Norms"/>
                </a:rPr>
                <a:t>        ☐ True ☐ False</a:t>
              </a:r>
            </a:p>
            <a:p>
              <a:pPr marL="302257" lvl="1" indent="-151129" algn="l">
                <a:lnSpc>
                  <a:spcPts val="2519"/>
                </a:lnSpc>
                <a:buFont typeface="Arial"/>
                <a:buChar char="•"/>
              </a:pPr>
              <a:r>
                <a:rPr lang="en-US" sz="1399" spc="-27">
                  <a:solidFill>
                    <a:srgbClr val="646464"/>
                  </a:solidFill>
                  <a:latin typeface="TT Norms"/>
                  <a:ea typeface="TT Norms"/>
                  <a:cs typeface="TT Norms"/>
                  <a:sym typeface="TT Norms"/>
                </a:rPr>
                <a:t>Lina likes English and art.</a:t>
              </a:r>
            </a:p>
            <a:p>
              <a:pPr algn="l">
                <a:lnSpc>
                  <a:spcPts val="2519"/>
                </a:lnSpc>
              </a:pPr>
              <a:r>
                <a:rPr lang="en-US" sz="1399" spc="-27">
                  <a:solidFill>
                    <a:srgbClr val="646464"/>
                  </a:solidFill>
                  <a:latin typeface="TT Norms"/>
                  <a:ea typeface="TT Norms"/>
                  <a:cs typeface="TT Norms"/>
                  <a:sym typeface="TT Norms"/>
                </a:rPr>
                <a:t>        ☐ True ☐ False</a:t>
              </a:r>
            </a:p>
          </p:txBody>
        </p:sp>
        <p:sp>
          <p:nvSpPr>
            <p:cNvPr id="34" name="TextBox 34"/>
            <p:cNvSpPr txBox="1"/>
            <p:nvPr/>
          </p:nvSpPr>
          <p:spPr>
            <a:xfrm>
              <a:off x="0" y="-19050"/>
              <a:ext cx="3126363" cy="2137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1. Tick the correct option. (1 pt.)</a:t>
              </a:r>
            </a:p>
          </p:txBody>
        </p:sp>
      </p:grpSp>
      <p:grpSp>
        <p:nvGrpSpPr>
          <p:cNvPr id="35" name="Group 35"/>
          <p:cNvGrpSpPr/>
          <p:nvPr/>
        </p:nvGrpSpPr>
        <p:grpSpPr>
          <a:xfrm>
            <a:off x="3869913" y="3575780"/>
            <a:ext cx="3612035" cy="1520238"/>
            <a:chOff x="0" y="-19050"/>
            <a:chExt cx="4816047" cy="2026985"/>
          </a:xfrm>
        </p:grpSpPr>
        <p:sp>
          <p:nvSpPr>
            <p:cNvPr id="36" name="TextBox 36"/>
            <p:cNvSpPr txBox="1"/>
            <p:nvPr/>
          </p:nvSpPr>
          <p:spPr>
            <a:xfrm>
              <a:off x="4693" y="140757"/>
              <a:ext cx="4811354" cy="1867178"/>
            </a:xfrm>
            <a:prstGeom prst="rect">
              <a:avLst/>
            </a:prstGeom>
          </p:spPr>
          <p:txBody>
            <a:bodyPr lIns="0" tIns="0" rIns="0" bIns="0" rtlCol="0" anchor="t">
              <a:spAutoFit/>
            </a:bodyPr>
            <a:lstStyle/>
            <a:p>
              <a:pPr marL="302257" lvl="1" indent="-151129" algn="l">
                <a:lnSpc>
                  <a:spcPts val="2799"/>
                </a:lnSpc>
                <a:buFont typeface="Arial"/>
                <a:buChar char="•"/>
              </a:pPr>
              <a:r>
                <a:rPr lang="en-US" sz="1399" spc="-27" dirty="0">
                  <a:solidFill>
                    <a:srgbClr val="646464"/>
                  </a:solidFill>
                  <a:latin typeface="TT Norms"/>
                  <a:ea typeface="TT Norms"/>
                  <a:cs typeface="TT Norms"/>
                  <a:sym typeface="TT Norms"/>
                </a:rPr>
                <a:t>What does Adam study at school?</a:t>
              </a:r>
            </a:p>
            <a:p>
              <a:pPr algn="l">
                <a:lnSpc>
                  <a:spcPts val="2799"/>
                </a:lnSpc>
              </a:pPr>
              <a:r>
                <a:rPr lang="en-US" sz="1399" spc="-27" dirty="0">
                  <a:solidFill>
                    <a:srgbClr val="646464"/>
                  </a:solidFill>
                  <a:latin typeface="TT Norms"/>
                  <a:ea typeface="TT Norms"/>
                  <a:cs typeface="TT Norms"/>
                  <a:sym typeface="TT Norms"/>
                </a:rPr>
                <a:t>........................................................................................................</a:t>
              </a:r>
            </a:p>
            <a:p>
              <a:pPr marL="302257" lvl="1" indent="-151129" algn="l">
                <a:lnSpc>
                  <a:spcPts val="2799"/>
                </a:lnSpc>
                <a:buFont typeface="Arial"/>
                <a:buChar char="•"/>
              </a:pPr>
              <a:r>
                <a:rPr lang="en-US" sz="1399" spc="-27" dirty="0">
                  <a:solidFill>
                    <a:srgbClr val="646464"/>
                  </a:solidFill>
                  <a:latin typeface="TT Norms"/>
                  <a:ea typeface="TT Norms"/>
                  <a:cs typeface="TT Norms"/>
                  <a:sym typeface="TT Norms"/>
                </a:rPr>
                <a:t>How many brothers does he have?</a:t>
              </a:r>
            </a:p>
            <a:p>
              <a:pPr algn="l">
                <a:lnSpc>
                  <a:spcPts val="2799"/>
                </a:lnSpc>
              </a:pPr>
              <a:r>
                <a:rPr lang="en-US" sz="1399" spc="-27" dirty="0">
                  <a:solidFill>
                    <a:srgbClr val="646464"/>
                  </a:solidFill>
                  <a:latin typeface="TT Norms"/>
                  <a:ea typeface="TT Norms"/>
                  <a:cs typeface="TT Norms"/>
                  <a:sym typeface="TT Norms"/>
                </a:rPr>
                <a:t>........................................................................................................</a:t>
              </a:r>
            </a:p>
          </p:txBody>
        </p:sp>
        <p:sp>
          <p:nvSpPr>
            <p:cNvPr id="37" name="TextBox 37"/>
            <p:cNvSpPr txBox="1"/>
            <p:nvPr/>
          </p:nvSpPr>
          <p:spPr>
            <a:xfrm>
              <a:off x="0" y="-19050"/>
              <a:ext cx="3930386" cy="2137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2. Answer the following questions. (2 pts.)</a:t>
              </a:r>
            </a:p>
          </p:txBody>
        </p:sp>
      </p:grpSp>
      <p:sp>
        <p:nvSpPr>
          <p:cNvPr id="38" name="TextBox 38"/>
          <p:cNvSpPr txBox="1"/>
          <p:nvPr/>
        </p:nvSpPr>
        <p:spPr>
          <a:xfrm>
            <a:off x="203389" y="5079738"/>
            <a:ext cx="3606171" cy="165100"/>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3. Complete with information from the text. (2 pts.)</a:t>
            </a:r>
          </a:p>
        </p:txBody>
      </p:sp>
      <p:sp>
        <p:nvSpPr>
          <p:cNvPr id="39" name="TextBox 39"/>
          <p:cNvSpPr txBox="1"/>
          <p:nvPr/>
        </p:nvSpPr>
        <p:spPr>
          <a:xfrm>
            <a:off x="526994" y="5947595"/>
            <a:ext cx="1106204" cy="240665"/>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GRAMMAR</a:t>
            </a:r>
          </a:p>
        </p:txBody>
      </p:sp>
      <p:sp>
        <p:nvSpPr>
          <p:cNvPr id="40" name="TextBox 40"/>
          <p:cNvSpPr txBox="1"/>
          <p:nvPr/>
        </p:nvSpPr>
        <p:spPr>
          <a:xfrm>
            <a:off x="4026749" y="5947595"/>
            <a:ext cx="1458632" cy="240665"/>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VOCABULARY</a:t>
            </a:r>
          </a:p>
        </p:txBody>
      </p:sp>
      <p:grpSp>
        <p:nvGrpSpPr>
          <p:cNvPr id="41" name="Group 41"/>
          <p:cNvGrpSpPr/>
          <p:nvPr/>
        </p:nvGrpSpPr>
        <p:grpSpPr>
          <a:xfrm>
            <a:off x="203389" y="6305982"/>
            <a:ext cx="3351318" cy="1281430"/>
            <a:chOff x="0" y="0"/>
            <a:chExt cx="4468424" cy="1708573"/>
          </a:xfrm>
        </p:grpSpPr>
        <p:sp>
          <p:nvSpPr>
            <p:cNvPr id="42" name="TextBox 42"/>
            <p:cNvSpPr txBox="1"/>
            <p:nvPr/>
          </p:nvSpPr>
          <p:spPr>
            <a:xfrm>
              <a:off x="4693" y="-19050"/>
              <a:ext cx="3244582" cy="2137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1. Circle the correct option. (2 pts.)</a:t>
              </a:r>
            </a:p>
          </p:txBody>
        </p:sp>
        <p:sp>
          <p:nvSpPr>
            <p:cNvPr id="43" name="TextBox 43"/>
            <p:cNvSpPr txBox="1"/>
            <p:nvPr/>
          </p:nvSpPr>
          <p:spPr>
            <a:xfrm>
              <a:off x="0" y="150283"/>
              <a:ext cx="4468424" cy="1558290"/>
            </a:xfrm>
            <a:prstGeom prst="rect">
              <a:avLst/>
            </a:prstGeom>
          </p:spPr>
          <p:txBody>
            <a:bodyPr lIns="0" tIns="0" rIns="0" bIns="0" rtlCol="0" anchor="t">
              <a:spAutoFit/>
            </a:bodyPr>
            <a:lstStyle/>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Adam ( </a:t>
              </a:r>
              <a:r>
                <a:rPr lang="en-US" sz="1200" b="1" spc="-24">
                  <a:solidFill>
                    <a:srgbClr val="646464"/>
                  </a:solidFill>
                  <a:latin typeface="TT Norms Bold"/>
                  <a:ea typeface="TT Norms Bold"/>
                  <a:cs typeface="TT Norms Bold"/>
                  <a:sym typeface="TT Norms Bold"/>
                </a:rPr>
                <a:t>am</a:t>
              </a:r>
              <a:r>
                <a:rPr lang="en-US" sz="1200" spc="-24">
                  <a:solidFill>
                    <a:srgbClr val="646464"/>
                  </a:solidFill>
                  <a:latin typeface="TT Norms"/>
                  <a:ea typeface="TT Norms"/>
                  <a:cs typeface="TT Norms"/>
                  <a:sym typeface="TT Norms"/>
                </a:rPr>
                <a:t>- </a:t>
              </a:r>
              <a:r>
                <a:rPr lang="en-US" sz="1200" b="1" spc="-24">
                  <a:solidFill>
                    <a:srgbClr val="646464"/>
                  </a:solidFill>
                  <a:latin typeface="TT Norms Bold"/>
                  <a:ea typeface="TT Norms Bold"/>
                  <a:cs typeface="TT Norms Bold"/>
                  <a:sym typeface="TT Norms Bold"/>
                </a:rPr>
                <a:t>is</a:t>
              </a:r>
              <a:r>
                <a:rPr lang="en-US" sz="1200" spc="-24">
                  <a:solidFill>
                    <a:srgbClr val="646464"/>
                  </a:solidFill>
                  <a:latin typeface="TT Norms"/>
                  <a:ea typeface="TT Norms"/>
                  <a:cs typeface="TT Norms"/>
                  <a:sym typeface="TT Norms"/>
                </a:rPr>
                <a:t> - </a:t>
              </a:r>
              <a:r>
                <a:rPr lang="en-US" sz="1200" b="1" spc="-24">
                  <a:solidFill>
                    <a:srgbClr val="646464"/>
                  </a:solidFill>
                  <a:latin typeface="TT Norms Bold"/>
                  <a:ea typeface="TT Norms Bold"/>
                  <a:cs typeface="TT Norms Bold"/>
                  <a:sym typeface="TT Norms Bold"/>
                </a:rPr>
                <a:t>are</a:t>
              </a:r>
              <a:r>
                <a:rPr lang="en-US" sz="1200" spc="-24">
                  <a:solidFill>
                    <a:srgbClr val="646464"/>
                  </a:solidFill>
                  <a:latin typeface="TT Norms"/>
                  <a:ea typeface="TT Norms"/>
                  <a:cs typeface="TT Norms"/>
                  <a:sym typeface="TT Norms"/>
                </a:rPr>
                <a:t>) a good friend.</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She ( </a:t>
              </a:r>
              <a:r>
                <a:rPr lang="en-US" sz="1200" b="1" spc="-24">
                  <a:solidFill>
                    <a:srgbClr val="646464"/>
                  </a:solidFill>
                  <a:latin typeface="TT Norms Bold"/>
                  <a:ea typeface="TT Norms Bold"/>
                  <a:cs typeface="TT Norms Bold"/>
                  <a:sym typeface="TT Norms Bold"/>
                </a:rPr>
                <a:t>has</a:t>
              </a:r>
              <a:r>
                <a:rPr lang="en-US" sz="1200" spc="-24">
                  <a:solidFill>
                    <a:srgbClr val="646464"/>
                  </a:solidFill>
                  <a:latin typeface="TT Norms"/>
                  <a:ea typeface="TT Norms"/>
                  <a:cs typeface="TT Norms"/>
                  <a:sym typeface="TT Norms"/>
                </a:rPr>
                <a:t> - </a:t>
              </a:r>
              <a:r>
                <a:rPr lang="en-US" sz="1200" b="1" spc="-24">
                  <a:solidFill>
                    <a:srgbClr val="646464"/>
                  </a:solidFill>
                  <a:latin typeface="TT Norms Bold"/>
                  <a:ea typeface="TT Norms Bold"/>
                  <a:cs typeface="TT Norms Bold"/>
                  <a:sym typeface="TT Norms Bold"/>
                </a:rPr>
                <a:t>have</a:t>
              </a:r>
              <a:r>
                <a:rPr lang="en-US" sz="1200" spc="-24">
                  <a:solidFill>
                    <a:srgbClr val="646464"/>
                  </a:solidFill>
                  <a:latin typeface="TT Norms"/>
                  <a:ea typeface="TT Norms"/>
                  <a:cs typeface="TT Norms"/>
                  <a:sym typeface="TT Norms"/>
                </a:rPr>
                <a:t> ) a blue hat.</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These ( </a:t>
              </a:r>
              <a:r>
                <a:rPr lang="en-US" sz="1200" b="1" spc="-24">
                  <a:solidFill>
                    <a:srgbClr val="646464"/>
                  </a:solidFill>
                  <a:latin typeface="TT Norms Bold"/>
                  <a:ea typeface="TT Norms Bold"/>
                  <a:cs typeface="TT Norms Bold"/>
                  <a:sym typeface="TT Norms Bold"/>
                </a:rPr>
                <a:t>is</a:t>
              </a:r>
              <a:r>
                <a:rPr lang="en-US" sz="1200" spc="-24">
                  <a:solidFill>
                    <a:srgbClr val="646464"/>
                  </a:solidFill>
                  <a:latin typeface="TT Norms"/>
                  <a:ea typeface="TT Norms"/>
                  <a:cs typeface="TT Norms"/>
                  <a:sym typeface="TT Norms"/>
                </a:rPr>
                <a:t> - </a:t>
              </a:r>
              <a:r>
                <a:rPr lang="en-US" sz="1200" b="1" spc="-24">
                  <a:solidFill>
                    <a:srgbClr val="646464"/>
                  </a:solidFill>
                  <a:latin typeface="TT Norms Bold"/>
                  <a:ea typeface="TT Norms Bold"/>
                  <a:cs typeface="TT Norms Bold"/>
                  <a:sym typeface="TT Norms Bold"/>
                </a:rPr>
                <a:t>are</a:t>
              </a:r>
              <a:r>
                <a:rPr lang="en-US" sz="1200" spc="-24">
                  <a:solidFill>
                    <a:srgbClr val="646464"/>
                  </a:solidFill>
                  <a:latin typeface="TT Norms"/>
                  <a:ea typeface="TT Norms"/>
                  <a:cs typeface="TT Norms"/>
                  <a:sym typeface="TT Norms"/>
                </a:rPr>
                <a:t> ) my friends.</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Where ( </a:t>
              </a:r>
              <a:r>
                <a:rPr lang="en-US" sz="1200" b="1" spc="-24">
                  <a:solidFill>
                    <a:srgbClr val="646464"/>
                  </a:solidFill>
                  <a:latin typeface="TT Norms Bold"/>
                  <a:ea typeface="TT Norms Bold"/>
                  <a:cs typeface="TT Norms Bold"/>
                  <a:sym typeface="TT Norms Bold"/>
                </a:rPr>
                <a:t>am</a:t>
              </a:r>
              <a:r>
                <a:rPr lang="en-US" sz="1200" spc="-24">
                  <a:solidFill>
                    <a:srgbClr val="646464"/>
                  </a:solidFill>
                  <a:latin typeface="TT Norms"/>
                  <a:ea typeface="TT Norms"/>
                  <a:cs typeface="TT Norms"/>
                  <a:sym typeface="TT Norms"/>
                </a:rPr>
                <a:t> - </a:t>
              </a:r>
              <a:r>
                <a:rPr lang="en-US" sz="1200" b="1" spc="-24">
                  <a:solidFill>
                    <a:srgbClr val="646464"/>
                  </a:solidFill>
                  <a:latin typeface="TT Norms Bold"/>
                  <a:ea typeface="TT Norms Bold"/>
                  <a:cs typeface="TT Norms Bold"/>
                  <a:sym typeface="TT Norms Bold"/>
                </a:rPr>
                <a:t>is</a:t>
              </a:r>
              <a:r>
                <a:rPr lang="en-US" sz="1200" spc="-24">
                  <a:solidFill>
                    <a:srgbClr val="646464"/>
                  </a:solidFill>
                  <a:latin typeface="TT Norms"/>
                  <a:ea typeface="TT Norms"/>
                  <a:cs typeface="TT Norms"/>
                  <a:sym typeface="TT Norms"/>
                </a:rPr>
                <a:t> - </a:t>
              </a:r>
              <a:r>
                <a:rPr lang="en-US" sz="1200" b="1" spc="-24">
                  <a:solidFill>
                    <a:srgbClr val="646464"/>
                  </a:solidFill>
                  <a:latin typeface="TT Norms Bold"/>
                  <a:ea typeface="TT Norms Bold"/>
                  <a:cs typeface="TT Norms Bold"/>
                  <a:sym typeface="TT Norms Bold"/>
                </a:rPr>
                <a:t>are</a:t>
              </a:r>
              <a:r>
                <a:rPr lang="en-US" sz="1200" spc="-24">
                  <a:solidFill>
                    <a:srgbClr val="646464"/>
                  </a:solidFill>
                  <a:latin typeface="TT Norms"/>
                  <a:ea typeface="TT Norms"/>
                  <a:cs typeface="TT Norms"/>
                  <a:sym typeface="TT Norms"/>
                </a:rPr>
                <a:t> ) she from?</a:t>
              </a:r>
            </a:p>
          </p:txBody>
        </p:sp>
      </p:grpSp>
      <p:grpSp>
        <p:nvGrpSpPr>
          <p:cNvPr id="44" name="Group 44"/>
          <p:cNvGrpSpPr/>
          <p:nvPr/>
        </p:nvGrpSpPr>
        <p:grpSpPr>
          <a:xfrm>
            <a:off x="203389" y="7658532"/>
            <a:ext cx="3351318" cy="1281430"/>
            <a:chOff x="0" y="0"/>
            <a:chExt cx="4468424" cy="1708573"/>
          </a:xfrm>
        </p:grpSpPr>
        <p:sp>
          <p:nvSpPr>
            <p:cNvPr id="45" name="TextBox 45"/>
            <p:cNvSpPr txBox="1"/>
            <p:nvPr/>
          </p:nvSpPr>
          <p:spPr>
            <a:xfrm>
              <a:off x="0" y="-19050"/>
              <a:ext cx="4146288" cy="2137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2. Put the words in the correct order. (2 pts.)</a:t>
              </a:r>
            </a:p>
          </p:txBody>
        </p:sp>
        <p:sp>
          <p:nvSpPr>
            <p:cNvPr id="46" name="TextBox 46"/>
            <p:cNvSpPr txBox="1"/>
            <p:nvPr/>
          </p:nvSpPr>
          <p:spPr>
            <a:xfrm>
              <a:off x="0" y="150283"/>
              <a:ext cx="4468424" cy="1558290"/>
            </a:xfrm>
            <a:prstGeom prst="rect">
              <a:avLst/>
            </a:prstGeom>
          </p:spPr>
          <p:txBody>
            <a:bodyPr lIns="0" tIns="0" rIns="0" bIns="0" rtlCol="0" anchor="t">
              <a:spAutoFit/>
            </a:bodyPr>
            <a:lstStyle/>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are / desks / there / two /the classroom / in</a:t>
              </a:r>
            </a:p>
            <a:p>
              <a:pPr algn="l">
                <a:lnSpc>
                  <a:spcPts val="2400"/>
                </a:lnSpc>
              </a:pPr>
              <a:r>
                <a:rPr lang="en-US" sz="1200" spc="-24">
                  <a:solidFill>
                    <a:srgbClr val="646464"/>
                  </a:solidFill>
                  <a:latin typeface="TT Norms"/>
                  <a:ea typeface="TT Norms"/>
                  <a:cs typeface="TT Norms"/>
                  <a:sym typeface="TT Norms"/>
                </a:rPr>
                <a:t>...............................................................................................................</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father / is / tall / your / ?</a:t>
              </a:r>
            </a:p>
            <a:p>
              <a:pPr algn="l">
                <a:lnSpc>
                  <a:spcPts val="2400"/>
                </a:lnSpc>
              </a:pPr>
              <a:r>
                <a:rPr lang="en-US" sz="1200" spc="-24">
                  <a:solidFill>
                    <a:srgbClr val="646464"/>
                  </a:solidFill>
                  <a:latin typeface="TT Norms"/>
                  <a:ea typeface="TT Norms"/>
                  <a:cs typeface="TT Norms"/>
                  <a:sym typeface="TT Norms"/>
                </a:rPr>
                <a:t>...............................................................................................................</a:t>
              </a:r>
            </a:p>
          </p:txBody>
        </p:sp>
      </p:grpSp>
      <p:grpSp>
        <p:nvGrpSpPr>
          <p:cNvPr id="47" name="Group 47"/>
          <p:cNvGrpSpPr/>
          <p:nvPr/>
        </p:nvGrpSpPr>
        <p:grpSpPr>
          <a:xfrm>
            <a:off x="199869" y="9011082"/>
            <a:ext cx="3452573" cy="1281430"/>
            <a:chOff x="0" y="0"/>
            <a:chExt cx="4603431" cy="1708573"/>
          </a:xfrm>
        </p:grpSpPr>
        <p:sp>
          <p:nvSpPr>
            <p:cNvPr id="48" name="TextBox 48"/>
            <p:cNvSpPr txBox="1"/>
            <p:nvPr/>
          </p:nvSpPr>
          <p:spPr>
            <a:xfrm>
              <a:off x="0" y="-19050"/>
              <a:ext cx="4146288" cy="2137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3. Put the verbs in the correct form. (2 pts.)</a:t>
              </a:r>
            </a:p>
          </p:txBody>
        </p:sp>
        <p:sp>
          <p:nvSpPr>
            <p:cNvPr id="49" name="TextBox 49"/>
            <p:cNvSpPr txBox="1"/>
            <p:nvPr/>
          </p:nvSpPr>
          <p:spPr>
            <a:xfrm>
              <a:off x="0" y="150283"/>
              <a:ext cx="4603431" cy="1558290"/>
            </a:xfrm>
            <a:prstGeom prst="rect">
              <a:avLst/>
            </a:prstGeom>
          </p:spPr>
          <p:txBody>
            <a:bodyPr lIns="0" tIns="0" rIns="0" bIns="0" rtlCol="0" anchor="t">
              <a:spAutoFit/>
            </a:bodyPr>
            <a:lstStyle/>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I ........................................ (read) books.</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He ........................................ (brush) his teeth every day.</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Aya ........................................ (go) to school on foot.</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They ........................................ (study) English at school.</a:t>
              </a:r>
            </a:p>
          </p:txBody>
        </p:sp>
      </p:grpSp>
      <p:sp>
        <p:nvSpPr>
          <p:cNvPr id="50" name="TextBox 50"/>
          <p:cNvSpPr txBox="1"/>
          <p:nvPr/>
        </p:nvSpPr>
        <p:spPr>
          <a:xfrm>
            <a:off x="3746705" y="6286932"/>
            <a:ext cx="1730763" cy="165100"/>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1. Label the pictures. (2 pts.)</a:t>
            </a:r>
          </a:p>
        </p:txBody>
      </p:sp>
      <p:sp>
        <p:nvSpPr>
          <p:cNvPr id="51" name="TextBox 51"/>
          <p:cNvSpPr txBox="1"/>
          <p:nvPr/>
        </p:nvSpPr>
        <p:spPr>
          <a:xfrm>
            <a:off x="3836272" y="7041307"/>
            <a:ext cx="719847" cy="283845"/>
          </a:xfrm>
          <a:prstGeom prst="rect">
            <a:avLst/>
          </a:prstGeom>
        </p:spPr>
        <p:txBody>
          <a:bodyPr lIns="0" tIns="0" rIns="0" bIns="0" rtlCol="0" anchor="t">
            <a:spAutoFit/>
          </a:bodyPr>
          <a:lstStyle/>
          <a:p>
            <a:pPr algn="ctr">
              <a:lnSpc>
                <a:spcPts val="1679"/>
              </a:lnSpc>
            </a:pPr>
            <a:r>
              <a:rPr lang="en-US" sz="1200">
                <a:solidFill>
                  <a:srgbClr val="646464"/>
                </a:solidFill>
                <a:latin typeface="Biski"/>
                <a:ea typeface="Biski"/>
                <a:cs typeface="Biski"/>
                <a:sym typeface="Biski"/>
              </a:rPr>
              <a:t>.....................</a:t>
            </a:r>
          </a:p>
        </p:txBody>
      </p:sp>
      <p:sp>
        <p:nvSpPr>
          <p:cNvPr id="52" name="TextBox 52"/>
          <p:cNvSpPr txBox="1"/>
          <p:nvPr/>
        </p:nvSpPr>
        <p:spPr>
          <a:xfrm>
            <a:off x="4757620" y="7041307"/>
            <a:ext cx="719847" cy="283845"/>
          </a:xfrm>
          <a:prstGeom prst="rect">
            <a:avLst/>
          </a:prstGeom>
        </p:spPr>
        <p:txBody>
          <a:bodyPr lIns="0" tIns="0" rIns="0" bIns="0" rtlCol="0" anchor="t">
            <a:spAutoFit/>
          </a:bodyPr>
          <a:lstStyle/>
          <a:p>
            <a:pPr algn="ctr">
              <a:lnSpc>
                <a:spcPts val="1679"/>
              </a:lnSpc>
            </a:pPr>
            <a:r>
              <a:rPr lang="en-US" sz="1200">
                <a:solidFill>
                  <a:srgbClr val="646464"/>
                </a:solidFill>
                <a:latin typeface="Biski"/>
                <a:ea typeface="Biski"/>
                <a:cs typeface="Biski"/>
                <a:sym typeface="Biski"/>
              </a:rPr>
              <a:t>.....................</a:t>
            </a:r>
          </a:p>
        </p:txBody>
      </p:sp>
      <p:sp>
        <p:nvSpPr>
          <p:cNvPr id="53" name="TextBox 53"/>
          <p:cNvSpPr txBox="1"/>
          <p:nvPr/>
        </p:nvSpPr>
        <p:spPr>
          <a:xfrm>
            <a:off x="3746705" y="7750607"/>
            <a:ext cx="2062798" cy="165100"/>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Complete the questions. (2 pts.)</a:t>
            </a:r>
          </a:p>
        </p:txBody>
      </p:sp>
      <p:sp>
        <p:nvSpPr>
          <p:cNvPr id="54" name="TextBox 54"/>
          <p:cNvSpPr txBox="1"/>
          <p:nvPr/>
        </p:nvSpPr>
        <p:spPr>
          <a:xfrm>
            <a:off x="3652442" y="7849032"/>
            <a:ext cx="3862627" cy="582930"/>
          </a:xfrm>
          <a:prstGeom prst="rect">
            <a:avLst/>
          </a:prstGeom>
        </p:spPr>
        <p:txBody>
          <a:bodyPr lIns="0" tIns="0" rIns="0" bIns="0" rtlCol="0" anchor="t">
            <a:spAutoFit/>
          </a:bodyPr>
          <a:lstStyle/>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 do you like?➝I like the blue color.</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 have a pencil?➝Yes, here is a pencil.         </a:t>
            </a:r>
          </a:p>
        </p:txBody>
      </p:sp>
      <p:grpSp>
        <p:nvGrpSpPr>
          <p:cNvPr id="55" name="Group 55"/>
          <p:cNvGrpSpPr/>
          <p:nvPr/>
        </p:nvGrpSpPr>
        <p:grpSpPr>
          <a:xfrm>
            <a:off x="3783520" y="8860448"/>
            <a:ext cx="3642009" cy="1619250"/>
            <a:chOff x="0" y="0"/>
            <a:chExt cx="4856012" cy="2159000"/>
          </a:xfrm>
        </p:grpSpPr>
        <p:sp>
          <p:nvSpPr>
            <p:cNvPr id="56" name="TextBox 56"/>
            <p:cNvSpPr txBox="1"/>
            <p:nvPr/>
          </p:nvSpPr>
          <p:spPr>
            <a:xfrm>
              <a:off x="0" y="657860"/>
              <a:ext cx="4856012" cy="1501140"/>
            </a:xfrm>
            <a:prstGeom prst="rect">
              <a:avLst/>
            </a:prstGeom>
          </p:spPr>
          <p:txBody>
            <a:bodyPr lIns="0" tIns="0" rIns="0" bIns="0" rtlCol="0" anchor="t">
              <a:spAutoFit/>
            </a:bodyPr>
            <a:lstStyle/>
            <a:p>
              <a:pPr algn="l">
                <a:lnSpc>
                  <a:spcPts val="1800"/>
                </a:lnSpc>
              </a:pPr>
              <a:r>
                <a:rPr lang="en-US" sz="1200" spc="-24">
                  <a:solidFill>
                    <a:srgbClr val="646464"/>
                  </a:solidFill>
                  <a:latin typeface="TT Norms"/>
                  <a:ea typeface="TT Norms"/>
                  <a:cs typeface="TT Norms"/>
                  <a:sym typeface="TT Norms"/>
                </a:rPr>
                <a:t>     This is my best friend. ........................................................................</a:t>
              </a:r>
            </a:p>
            <a:p>
              <a:pPr algn="l">
                <a:lnSpc>
                  <a:spcPts val="1800"/>
                </a:lnSpc>
              </a:pPr>
              <a:r>
                <a:rPr lang="en-US" sz="1200" spc="-24">
                  <a:solidFill>
                    <a:srgbClr val="646464"/>
                  </a:solidFill>
                  <a:latin typeface="TT Norms"/>
                  <a:ea typeface="TT Norms"/>
                  <a:cs typeface="TT Norms"/>
                  <a:sym typeface="TT Norms"/>
                </a:rPr>
                <a:t>.............................................................................................................................</a:t>
              </a:r>
            </a:p>
            <a:p>
              <a:pPr algn="l">
                <a:lnSpc>
                  <a:spcPts val="1800"/>
                </a:lnSpc>
              </a:pPr>
              <a:r>
                <a:rPr lang="en-US" sz="1200" spc="-24">
                  <a:solidFill>
                    <a:srgbClr val="646464"/>
                  </a:solidFill>
                  <a:latin typeface="TT Norms"/>
                  <a:ea typeface="TT Norms"/>
                  <a:cs typeface="TT Norms"/>
                  <a:sym typeface="TT Norms"/>
                </a:rPr>
                <a:t>.............................................................................................................................</a:t>
              </a:r>
            </a:p>
            <a:p>
              <a:pPr algn="l">
                <a:lnSpc>
                  <a:spcPts val="1800"/>
                </a:lnSpc>
              </a:pPr>
              <a:r>
                <a:rPr lang="en-US" sz="1200" spc="-24">
                  <a:solidFill>
                    <a:srgbClr val="646464"/>
                  </a:solidFill>
                  <a:latin typeface="TT Norms"/>
                  <a:ea typeface="TT Norms"/>
                  <a:cs typeface="TT Norms"/>
                  <a:sym typeface="TT Norms"/>
                </a:rPr>
                <a:t>.............................................................................................................................</a:t>
              </a:r>
            </a:p>
            <a:p>
              <a:pPr algn="l">
                <a:lnSpc>
                  <a:spcPts val="1800"/>
                </a:lnSpc>
              </a:pPr>
              <a:r>
                <a:rPr lang="en-US" sz="1200" spc="-24">
                  <a:solidFill>
                    <a:srgbClr val="646464"/>
                  </a:solidFill>
                  <a:latin typeface="TT Norms"/>
                  <a:ea typeface="TT Norms"/>
                  <a:cs typeface="TT Norms"/>
                  <a:sym typeface="TT Norms"/>
                </a:rPr>
                <a:t>.............................................................................................................................</a:t>
              </a:r>
            </a:p>
          </p:txBody>
        </p:sp>
        <p:sp>
          <p:nvSpPr>
            <p:cNvPr id="57" name="TextBox 57"/>
            <p:cNvSpPr txBox="1"/>
            <p:nvPr/>
          </p:nvSpPr>
          <p:spPr>
            <a:xfrm>
              <a:off x="0" y="-19050"/>
              <a:ext cx="4856012" cy="6709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Complete this paragraph about your friend. (3 pts.)</a:t>
              </a:r>
            </a:p>
            <a:p>
              <a:pPr algn="l">
                <a:lnSpc>
                  <a:spcPts val="1400"/>
                </a:lnSpc>
              </a:pPr>
              <a:r>
                <a:rPr lang="en-US" sz="1000" b="1">
                  <a:solidFill>
                    <a:srgbClr val="646464"/>
                  </a:solidFill>
                  <a:latin typeface="TT Norms Bold"/>
                  <a:ea typeface="TT Norms Bold"/>
                  <a:cs typeface="TT Norms Bold"/>
                  <a:sym typeface="TT Norms Bold"/>
                </a:rPr>
                <a:t>What to include: </a:t>
              </a:r>
              <a:r>
                <a:rPr lang="en-US" sz="1000">
                  <a:solidFill>
                    <a:srgbClr val="646464"/>
                  </a:solidFill>
                  <a:latin typeface="TT Norms"/>
                  <a:ea typeface="TT Norms"/>
                  <a:cs typeface="TT Norms"/>
                  <a:sym typeface="TT Norms"/>
                </a:rPr>
                <a:t>Name, age, what he/she look like, where he/she is from, grade, likes.</a:t>
              </a:r>
            </a:p>
          </p:txBody>
        </p:sp>
      </p:grpSp>
      <p:sp>
        <p:nvSpPr>
          <p:cNvPr id="58" name="TextBox 58"/>
          <p:cNvSpPr txBox="1"/>
          <p:nvPr/>
        </p:nvSpPr>
        <p:spPr>
          <a:xfrm>
            <a:off x="206908" y="5307900"/>
            <a:ext cx="3351318" cy="449580"/>
          </a:xfrm>
          <a:prstGeom prst="rect">
            <a:avLst/>
          </a:prstGeom>
        </p:spPr>
        <p:txBody>
          <a:bodyPr lIns="0" tIns="0" rIns="0" bIns="0" rtlCol="0" anchor="t">
            <a:spAutoFit/>
          </a:bodyPr>
          <a:lstStyle/>
          <a:p>
            <a:pPr marL="259080" lvl="1" indent="-129540" algn="l">
              <a:lnSpc>
                <a:spcPts val="1800"/>
              </a:lnSpc>
              <a:buAutoNum type="arabicPeriod"/>
            </a:pPr>
            <a:r>
              <a:rPr lang="en-US" sz="1200" spc="-24">
                <a:solidFill>
                  <a:srgbClr val="646464"/>
                </a:solidFill>
                <a:latin typeface="TT Norms"/>
                <a:ea typeface="TT Norms"/>
                <a:cs typeface="TT Norms"/>
                <a:sym typeface="TT Norms"/>
              </a:rPr>
              <a:t>Adam’s country is ....................................................</a:t>
            </a:r>
          </a:p>
          <a:p>
            <a:pPr marL="259080" lvl="1" indent="-129540" algn="l">
              <a:lnSpc>
                <a:spcPts val="1800"/>
              </a:lnSpc>
              <a:buAutoNum type="arabicPeriod"/>
            </a:pPr>
            <a:r>
              <a:rPr lang="en-US" sz="1200" spc="-24">
                <a:solidFill>
                  <a:srgbClr val="646464"/>
                </a:solidFill>
                <a:latin typeface="TT Norms"/>
                <a:ea typeface="TT Norms"/>
                <a:cs typeface="TT Norms"/>
                <a:sym typeface="TT Norms"/>
              </a:rPr>
              <a:t>His sister’s name is .................................................</a:t>
            </a:r>
          </a:p>
        </p:txBody>
      </p:sp>
      <p:sp>
        <p:nvSpPr>
          <p:cNvPr id="59" name="TextBox 59"/>
          <p:cNvSpPr txBox="1"/>
          <p:nvPr/>
        </p:nvSpPr>
        <p:spPr>
          <a:xfrm>
            <a:off x="3338962" y="5306433"/>
            <a:ext cx="3351318" cy="449580"/>
          </a:xfrm>
          <a:prstGeom prst="rect">
            <a:avLst/>
          </a:prstGeom>
        </p:spPr>
        <p:txBody>
          <a:bodyPr lIns="0" tIns="0" rIns="0" bIns="0" rtlCol="0" anchor="t">
            <a:spAutoFit/>
          </a:bodyPr>
          <a:lstStyle/>
          <a:p>
            <a:pPr marL="259080" lvl="1" indent="-129540" algn="l">
              <a:lnSpc>
                <a:spcPts val="1800"/>
              </a:lnSpc>
              <a:buAutoNum type="arabicPeriod"/>
            </a:pPr>
            <a:r>
              <a:rPr lang="en-US" sz="1200" spc="-24">
                <a:solidFill>
                  <a:srgbClr val="646464"/>
                </a:solidFill>
                <a:latin typeface="TT Norms"/>
                <a:ea typeface="TT Norms"/>
                <a:cs typeface="TT Norms"/>
                <a:sym typeface="TT Norms"/>
              </a:rPr>
              <a:t>His friend’s name is .................................................</a:t>
            </a:r>
          </a:p>
          <a:p>
            <a:pPr marL="259080" lvl="1" indent="-129540" algn="l">
              <a:lnSpc>
                <a:spcPts val="1800"/>
              </a:lnSpc>
              <a:buAutoNum type="arabicPeriod"/>
            </a:pPr>
            <a:r>
              <a:rPr lang="en-US" sz="1200" spc="-24">
                <a:solidFill>
                  <a:srgbClr val="646464"/>
                </a:solidFill>
                <a:latin typeface="TT Norms"/>
                <a:ea typeface="TT Norms"/>
                <a:cs typeface="TT Norms"/>
                <a:sym typeface="TT Norms"/>
              </a:rPr>
              <a:t>His friend is .................................................... years old.</a:t>
            </a:r>
          </a:p>
        </p:txBody>
      </p:sp>
      <p:sp>
        <p:nvSpPr>
          <p:cNvPr id="60" name="TextBox 60"/>
          <p:cNvSpPr txBox="1"/>
          <p:nvPr/>
        </p:nvSpPr>
        <p:spPr>
          <a:xfrm>
            <a:off x="588409" y="55717"/>
            <a:ext cx="330442" cy="644638"/>
          </a:xfrm>
          <a:prstGeom prst="rect">
            <a:avLst/>
          </a:prstGeom>
        </p:spPr>
        <p:txBody>
          <a:bodyPr lIns="0" tIns="0" rIns="0" bIns="0" rtlCol="0" anchor="t">
            <a:spAutoFit/>
          </a:bodyPr>
          <a:lstStyle/>
          <a:p>
            <a:pPr algn="l">
              <a:lnSpc>
                <a:spcPts val="5332"/>
              </a:lnSpc>
            </a:pPr>
            <a:r>
              <a:rPr lang="en-US" sz="3809" b="1" spc="-76">
                <a:solidFill>
                  <a:srgbClr val="FFFFFF"/>
                </a:solidFill>
                <a:latin typeface="Playpen Sans Bold"/>
                <a:ea typeface="Playpen Sans Bold"/>
                <a:cs typeface="Playpen Sans Bold"/>
                <a:sym typeface="Playpen Sans Bold"/>
              </a:rPr>
              <a:t>A</a:t>
            </a:r>
          </a:p>
        </p:txBody>
      </p:sp>
      <p:sp>
        <p:nvSpPr>
          <p:cNvPr id="61" name="TextBox 61"/>
          <p:cNvSpPr txBox="1"/>
          <p:nvPr/>
        </p:nvSpPr>
        <p:spPr>
          <a:xfrm>
            <a:off x="5725385" y="6286932"/>
            <a:ext cx="1696807" cy="336550"/>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2. Complete the sentences with school places. (2 pts.)</a:t>
            </a:r>
          </a:p>
        </p:txBody>
      </p:sp>
      <p:sp>
        <p:nvSpPr>
          <p:cNvPr id="62" name="TextBox 62"/>
          <p:cNvSpPr txBox="1"/>
          <p:nvPr/>
        </p:nvSpPr>
        <p:spPr>
          <a:xfrm>
            <a:off x="5583717" y="6623482"/>
            <a:ext cx="1898232" cy="906780"/>
          </a:xfrm>
          <a:prstGeom prst="rect">
            <a:avLst/>
          </a:prstGeom>
        </p:spPr>
        <p:txBody>
          <a:bodyPr lIns="0" tIns="0" rIns="0" bIns="0" rtlCol="0" anchor="t">
            <a:spAutoFit/>
          </a:bodyPr>
          <a:lstStyle/>
          <a:p>
            <a:pPr marL="259080" lvl="1" indent="-129540" algn="l">
              <a:lnSpc>
                <a:spcPts val="1800"/>
              </a:lnSpc>
              <a:buFont typeface="Arial"/>
              <a:buChar char="•"/>
            </a:pPr>
            <a:r>
              <a:rPr lang="en-US" sz="1200" spc="-24">
                <a:solidFill>
                  <a:srgbClr val="646464"/>
                </a:solidFill>
                <a:latin typeface="TT Norms"/>
                <a:ea typeface="TT Norms"/>
                <a:cs typeface="TT Norms"/>
                <a:sym typeface="TT Norms"/>
              </a:rPr>
              <a:t>I pray in the .............................</a:t>
            </a:r>
          </a:p>
          <a:p>
            <a:pPr algn="l">
              <a:lnSpc>
                <a:spcPts val="1800"/>
              </a:lnSpc>
            </a:pPr>
            <a:r>
              <a:rPr lang="en-US" sz="1200" spc="-24">
                <a:solidFill>
                  <a:srgbClr val="646464"/>
                </a:solidFill>
                <a:latin typeface="TT Norms"/>
                <a:ea typeface="TT Norms"/>
                <a:cs typeface="TT Norms"/>
                <a:sym typeface="TT Norms"/>
              </a:rPr>
              <a:t>         ...............................</a:t>
            </a:r>
          </a:p>
          <a:p>
            <a:pPr marL="259080" lvl="1" indent="-129540" algn="l">
              <a:lnSpc>
                <a:spcPts val="1800"/>
              </a:lnSpc>
              <a:buFont typeface="Arial"/>
              <a:buChar char="•"/>
            </a:pPr>
            <a:r>
              <a:rPr lang="en-US" sz="1200" spc="-24">
                <a:solidFill>
                  <a:srgbClr val="646464"/>
                </a:solidFill>
                <a:latin typeface="TT Norms"/>
                <a:ea typeface="TT Norms"/>
                <a:cs typeface="TT Norms"/>
                <a:sym typeface="TT Norms"/>
              </a:rPr>
              <a:t>We study biology in the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2" name="TextBox 2"/>
          <p:cNvSpPr txBox="1"/>
          <p:nvPr/>
        </p:nvSpPr>
        <p:spPr>
          <a:xfrm>
            <a:off x="0" y="-40200"/>
            <a:ext cx="7560000" cy="712470"/>
          </a:xfrm>
          <a:prstGeom prst="rect">
            <a:avLst/>
          </a:prstGeom>
        </p:spPr>
        <p:txBody>
          <a:bodyPr lIns="0" tIns="0" rIns="0" bIns="0" rtlCol="0" anchor="t">
            <a:spAutoFit/>
          </a:bodyPr>
          <a:lstStyle/>
          <a:p>
            <a:pPr algn="ctr">
              <a:lnSpc>
                <a:spcPts val="5880"/>
              </a:lnSpc>
            </a:pPr>
            <a:r>
              <a:rPr lang="en-US" sz="4200">
                <a:solidFill>
                  <a:srgbClr val="E77965"/>
                </a:solidFill>
                <a:latin typeface="Marykate"/>
                <a:ea typeface="Marykate"/>
                <a:cs typeface="Marykate"/>
                <a:sym typeface="Marykate"/>
              </a:rPr>
              <a:t>GLOBAL TEST</a:t>
            </a:r>
          </a:p>
        </p:txBody>
      </p:sp>
      <p:sp>
        <p:nvSpPr>
          <p:cNvPr id="3" name="Freeform 3"/>
          <p:cNvSpPr/>
          <p:nvPr/>
        </p:nvSpPr>
        <p:spPr>
          <a:xfrm rot="-8532552" flipH="1">
            <a:off x="4669891" y="-1558189"/>
            <a:ext cx="6316986" cy="3824648"/>
          </a:xfrm>
          <a:custGeom>
            <a:avLst/>
            <a:gdLst/>
            <a:ahLst/>
            <a:cxnLst/>
            <a:rect l="l" t="t" r="r" b="b"/>
            <a:pathLst>
              <a:path w="6316986" h="3824648">
                <a:moveTo>
                  <a:pt x="6316986" y="0"/>
                </a:moveTo>
                <a:lnTo>
                  <a:pt x="0" y="0"/>
                </a:lnTo>
                <a:lnTo>
                  <a:pt x="0" y="3824648"/>
                </a:lnTo>
                <a:lnTo>
                  <a:pt x="6316986" y="3824648"/>
                </a:lnTo>
                <a:lnTo>
                  <a:pt x="6316986"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MA"/>
          </a:p>
        </p:txBody>
      </p:sp>
      <p:sp>
        <p:nvSpPr>
          <p:cNvPr id="4" name="Freeform 4"/>
          <p:cNvSpPr/>
          <p:nvPr/>
        </p:nvSpPr>
        <p:spPr>
          <a:xfrm>
            <a:off x="5546650" y="181701"/>
            <a:ext cx="2676613" cy="2340820"/>
          </a:xfrm>
          <a:custGeom>
            <a:avLst/>
            <a:gdLst/>
            <a:ahLst/>
            <a:cxnLst/>
            <a:rect l="l" t="t" r="r" b="b"/>
            <a:pathLst>
              <a:path w="2676613" h="2340820">
                <a:moveTo>
                  <a:pt x="0" y="0"/>
                </a:moveTo>
                <a:lnTo>
                  <a:pt x="2676613" y="0"/>
                </a:lnTo>
                <a:lnTo>
                  <a:pt x="2676613" y="2340819"/>
                </a:lnTo>
                <a:lnTo>
                  <a:pt x="0" y="23408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MA"/>
          </a:p>
        </p:txBody>
      </p:sp>
      <p:sp>
        <p:nvSpPr>
          <p:cNvPr id="5" name="Freeform 5"/>
          <p:cNvSpPr/>
          <p:nvPr/>
        </p:nvSpPr>
        <p:spPr>
          <a:xfrm rot="3556321" flipH="1" flipV="1">
            <a:off x="6757035" y="762892"/>
            <a:ext cx="20428" cy="583671"/>
          </a:xfrm>
          <a:custGeom>
            <a:avLst/>
            <a:gdLst/>
            <a:ahLst/>
            <a:cxnLst/>
            <a:rect l="l" t="t" r="r" b="b"/>
            <a:pathLst>
              <a:path w="20428" h="583671">
                <a:moveTo>
                  <a:pt x="20429" y="583672"/>
                </a:moveTo>
                <a:lnTo>
                  <a:pt x="0" y="583672"/>
                </a:lnTo>
                <a:lnTo>
                  <a:pt x="0" y="0"/>
                </a:lnTo>
                <a:lnTo>
                  <a:pt x="20429" y="0"/>
                </a:lnTo>
                <a:lnTo>
                  <a:pt x="20429" y="583672"/>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MA"/>
          </a:p>
        </p:txBody>
      </p:sp>
      <p:sp>
        <p:nvSpPr>
          <p:cNvPr id="6" name="Freeform 6"/>
          <p:cNvSpPr/>
          <p:nvPr/>
        </p:nvSpPr>
        <p:spPr>
          <a:xfrm>
            <a:off x="104032" y="1854205"/>
            <a:ext cx="3877191" cy="3038308"/>
          </a:xfrm>
          <a:custGeom>
            <a:avLst/>
            <a:gdLst/>
            <a:ahLst/>
            <a:cxnLst/>
            <a:rect l="l" t="t" r="r" b="b"/>
            <a:pathLst>
              <a:path w="3877191" h="3038308">
                <a:moveTo>
                  <a:pt x="0" y="0"/>
                </a:moveTo>
                <a:lnTo>
                  <a:pt x="3877191" y="0"/>
                </a:lnTo>
                <a:lnTo>
                  <a:pt x="3877191" y="3038308"/>
                </a:lnTo>
                <a:lnTo>
                  <a:pt x="0" y="303830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MA"/>
          </a:p>
        </p:txBody>
      </p:sp>
      <p:grpSp>
        <p:nvGrpSpPr>
          <p:cNvPr id="7" name="Group 7"/>
          <p:cNvGrpSpPr/>
          <p:nvPr/>
        </p:nvGrpSpPr>
        <p:grpSpPr>
          <a:xfrm>
            <a:off x="208064" y="1444770"/>
            <a:ext cx="1945090" cy="371335"/>
            <a:chOff x="0" y="0"/>
            <a:chExt cx="2593453" cy="495114"/>
          </a:xfrm>
        </p:grpSpPr>
        <p:sp>
          <p:nvSpPr>
            <p:cNvPr id="8" name="Freeform 8"/>
            <p:cNvSpPr/>
            <p:nvPr/>
          </p:nvSpPr>
          <p:spPr>
            <a:xfrm>
              <a:off x="0" y="0"/>
              <a:ext cx="2593453" cy="495114"/>
            </a:xfrm>
            <a:custGeom>
              <a:avLst/>
              <a:gdLst/>
              <a:ahLst/>
              <a:cxnLst/>
              <a:rect l="l" t="t" r="r" b="b"/>
              <a:pathLst>
                <a:path w="2593453" h="495114">
                  <a:moveTo>
                    <a:pt x="0" y="0"/>
                  </a:moveTo>
                  <a:lnTo>
                    <a:pt x="2593453" y="0"/>
                  </a:lnTo>
                  <a:lnTo>
                    <a:pt x="2593453" y="495114"/>
                  </a:lnTo>
                  <a:lnTo>
                    <a:pt x="0" y="49511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A"/>
            </a:p>
          </p:txBody>
        </p:sp>
        <p:sp>
          <p:nvSpPr>
            <p:cNvPr id="9" name="TextBox 9"/>
            <p:cNvSpPr txBox="1"/>
            <p:nvPr/>
          </p:nvSpPr>
          <p:spPr>
            <a:xfrm>
              <a:off x="26182" y="77589"/>
              <a:ext cx="2541089" cy="311362"/>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COMPREHENSION</a:t>
              </a:r>
            </a:p>
          </p:txBody>
        </p:sp>
      </p:grpSp>
      <p:sp>
        <p:nvSpPr>
          <p:cNvPr id="10" name="Freeform 10"/>
          <p:cNvSpPr/>
          <p:nvPr/>
        </p:nvSpPr>
        <p:spPr>
          <a:xfrm>
            <a:off x="206908" y="5896547"/>
            <a:ext cx="1945090" cy="371335"/>
          </a:xfrm>
          <a:custGeom>
            <a:avLst/>
            <a:gdLst/>
            <a:ahLst/>
            <a:cxnLst/>
            <a:rect l="l" t="t" r="r" b="b"/>
            <a:pathLst>
              <a:path w="1945090" h="371335">
                <a:moveTo>
                  <a:pt x="0" y="0"/>
                </a:moveTo>
                <a:lnTo>
                  <a:pt x="1945090" y="0"/>
                </a:lnTo>
                <a:lnTo>
                  <a:pt x="1945090" y="371335"/>
                </a:lnTo>
                <a:lnTo>
                  <a:pt x="0" y="37133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A"/>
          </a:p>
        </p:txBody>
      </p:sp>
      <p:sp>
        <p:nvSpPr>
          <p:cNvPr id="11" name="Freeform 11"/>
          <p:cNvSpPr/>
          <p:nvPr/>
        </p:nvSpPr>
        <p:spPr>
          <a:xfrm>
            <a:off x="3783520" y="5896547"/>
            <a:ext cx="1945090" cy="371335"/>
          </a:xfrm>
          <a:custGeom>
            <a:avLst/>
            <a:gdLst/>
            <a:ahLst/>
            <a:cxnLst/>
            <a:rect l="l" t="t" r="r" b="b"/>
            <a:pathLst>
              <a:path w="1945090" h="371335">
                <a:moveTo>
                  <a:pt x="0" y="0"/>
                </a:moveTo>
                <a:lnTo>
                  <a:pt x="1945090" y="0"/>
                </a:lnTo>
                <a:lnTo>
                  <a:pt x="1945090" y="371335"/>
                </a:lnTo>
                <a:lnTo>
                  <a:pt x="0" y="37133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A"/>
          </a:p>
        </p:txBody>
      </p:sp>
      <p:sp>
        <p:nvSpPr>
          <p:cNvPr id="12" name="Freeform 12"/>
          <p:cNvSpPr/>
          <p:nvPr/>
        </p:nvSpPr>
        <p:spPr>
          <a:xfrm>
            <a:off x="3659482" y="5948757"/>
            <a:ext cx="16038" cy="4276800"/>
          </a:xfrm>
          <a:custGeom>
            <a:avLst/>
            <a:gdLst/>
            <a:ahLst/>
            <a:cxnLst/>
            <a:rect l="l" t="t" r="r" b="b"/>
            <a:pathLst>
              <a:path w="16038" h="4276800">
                <a:moveTo>
                  <a:pt x="0" y="0"/>
                </a:moveTo>
                <a:lnTo>
                  <a:pt x="16038" y="0"/>
                </a:lnTo>
                <a:lnTo>
                  <a:pt x="16038" y="4276800"/>
                </a:lnTo>
                <a:lnTo>
                  <a:pt x="0" y="4276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MA"/>
          </a:p>
        </p:txBody>
      </p:sp>
      <p:sp>
        <p:nvSpPr>
          <p:cNvPr id="13" name="TextBox 13"/>
          <p:cNvSpPr txBox="1"/>
          <p:nvPr/>
        </p:nvSpPr>
        <p:spPr>
          <a:xfrm rot="-1829792">
            <a:off x="6244681" y="772686"/>
            <a:ext cx="859632" cy="297208"/>
          </a:xfrm>
          <a:prstGeom prst="rect">
            <a:avLst/>
          </a:prstGeom>
        </p:spPr>
        <p:txBody>
          <a:bodyPr lIns="0" tIns="0" rIns="0" bIns="0" rtlCol="0" anchor="t">
            <a:spAutoFit/>
          </a:bodyPr>
          <a:lstStyle/>
          <a:p>
            <a:pPr algn="l">
              <a:lnSpc>
                <a:spcPts val="2230"/>
              </a:lnSpc>
            </a:pPr>
            <a:r>
              <a:rPr lang="en-US" sz="1858" spc="-37">
                <a:solidFill>
                  <a:srgbClr val="646464"/>
                </a:solidFill>
                <a:latin typeface="Poppins"/>
                <a:ea typeface="Poppins"/>
                <a:cs typeface="Poppins"/>
                <a:sym typeface="Poppins"/>
              </a:rPr>
              <a:t>...................</a:t>
            </a:r>
          </a:p>
        </p:txBody>
      </p:sp>
      <p:sp>
        <p:nvSpPr>
          <p:cNvPr id="14" name="TextBox 14"/>
          <p:cNvSpPr txBox="1"/>
          <p:nvPr/>
        </p:nvSpPr>
        <p:spPr>
          <a:xfrm rot="-1829792">
            <a:off x="6725088" y="1044832"/>
            <a:ext cx="288989" cy="297208"/>
          </a:xfrm>
          <a:prstGeom prst="rect">
            <a:avLst/>
          </a:prstGeom>
        </p:spPr>
        <p:txBody>
          <a:bodyPr lIns="0" tIns="0" rIns="0" bIns="0" rtlCol="0" anchor="t">
            <a:spAutoFit/>
          </a:bodyPr>
          <a:lstStyle/>
          <a:p>
            <a:pPr algn="l">
              <a:lnSpc>
                <a:spcPts val="2230"/>
              </a:lnSpc>
            </a:pPr>
            <a:r>
              <a:rPr lang="en-US" sz="1858" spc="-37">
                <a:solidFill>
                  <a:srgbClr val="646464"/>
                </a:solidFill>
                <a:latin typeface="Poppins"/>
                <a:ea typeface="Poppins"/>
                <a:cs typeface="Poppins"/>
                <a:sym typeface="Poppins"/>
              </a:rPr>
              <a:t>20</a:t>
            </a:r>
          </a:p>
        </p:txBody>
      </p:sp>
      <p:sp>
        <p:nvSpPr>
          <p:cNvPr id="15" name="TextBox 15"/>
          <p:cNvSpPr txBox="1"/>
          <p:nvPr/>
        </p:nvSpPr>
        <p:spPr>
          <a:xfrm>
            <a:off x="0" y="368511"/>
            <a:ext cx="7560000" cy="548163"/>
          </a:xfrm>
          <a:prstGeom prst="rect">
            <a:avLst/>
          </a:prstGeom>
        </p:spPr>
        <p:txBody>
          <a:bodyPr lIns="0" tIns="0" rIns="0" bIns="0" rtlCol="0" anchor="t">
            <a:spAutoFit/>
          </a:bodyPr>
          <a:lstStyle/>
          <a:p>
            <a:pPr algn="ctr">
              <a:lnSpc>
                <a:spcPts val="4480"/>
              </a:lnSpc>
            </a:pPr>
            <a:r>
              <a:rPr lang="en-US" sz="3200" dirty="0">
                <a:solidFill>
                  <a:srgbClr val="2D446E"/>
                </a:solidFill>
                <a:latin typeface="Bellaboo"/>
                <a:ea typeface="Bellaboo"/>
                <a:cs typeface="Bellaboo"/>
                <a:sym typeface="Bellaboo"/>
              </a:rPr>
              <a:t>………… Middle School</a:t>
            </a:r>
          </a:p>
        </p:txBody>
      </p:sp>
      <p:sp>
        <p:nvSpPr>
          <p:cNvPr id="16" name="TextBox 16"/>
          <p:cNvSpPr txBox="1"/>
          <p:nvPr/>
        </p:nvSpPr>
        <p:spPr>
          <a:xfrm>
            <a:off x="199869" y="1178300"/>
            <a:ext cx="3688607" cy="228600"/>
          </a:xfrm>
          <a:prstGeom prst="rect">
            <a:avLst/>
          </a:prstGeom>
        </p:spPr>
        <p:txBody>
          <a:bodyPr lIns="0" tIns="0" rIns="0" bIns="0" rtlCol="0" anchor="t">
            <a:spAutoFit/>
          </a:bodyPr>
          <a:lstStyle/>
          <a:p>
            <a:pPr algn="l">
              <a:lnSpc>
                <a:spcPts val="1679"/>
              </a:lnSpc>
            </a:pPr>
            <a:r>
              <a:rPr lang="en-US" sz="1399" spc="-27">
                <a:solidFill>
                  <a:srgbClr val="646464"/>
                </a:solidFill>
                <a:latin typeface="Poppins Light"/>
                <a:ea typeface="Poppins Light"/>
                <a:cs typeface="Poppins Light"/>
                <a:sym typeface="Poppins Light"/>
              </a:rPr>
              <a:t>Name: ..........................................................................................................</a:t>
            </a:r>
          </a:p>
        </p:txBody>
      </p:sp>
      <p:sp>
        <p:nvSpPr>
          <p:cNvPr id="17" name="TextBox 17"/>
          <p:cNvSpPr txBox="1"/>
          <p:nvPr/>
        </p:nvSpPr>
        <p:spPr>
          <a:xfrm>
            <a:off x="3869913" y="1178300"/>
            <a:ext cx="1089990" cy="228600"/>
          </a:xfrm>
          <a:prstGeom prst="rect">
            <a:avLst/>
          </a:prstGeom>
        </p:spPr>
        <p:txBody>
          <a:bodyPr lIns="0" tIns="0" rIns="0" bIns="0" rtlCol="0" anchor="t">
            <a:spAutoFit/>
          </a:bodyPr>
          <a:lstStyle/>
          <a:p>
            <a:pPr algn="l">
              <a:lnSpc>
                <a:spcPts val="1679"/>
              </a:lnSpc>
            </a:pPr>
            <a:r>
              <a:rPr lang="en-US" sz="1399" spc="-27">
                <a:solidFill>
                  <a:srgbClr val="646464"/>
                </a:solidFill>
                <a:latin typeface="Poppins Light"/>
                <a:ea typeface="Poppins Light"/>
                <a:cs typeface="Poppins Light"/>
                <a:sym typeface="Poppins Light"/>
              </a:rPr>
              <a:t>Class: ......../........</a:t>
            </a:r>
          </a:p>
        </p:txBody>
      </p:sp>
      <p:sp>
        <p:nvSpPr>
          <p:cNvPr id="18" name="TextBox 18"/>
          <p:cNvSpPr txBox="1"/>
          <p:nvPr/>
        </p:nvSpPr>
        <p:spPr>
          <a:xfrm>
            <a:off x="4959903" y="1178300"/>
            <a:ext cx="1056889" cy="228600"/>
          </a:xfrm>
          <a:prstGeom prst="rect">
            <a:avLst/>
          </a:prstGeom>
        </p:spPr>
        <p:txBody>
          <a:bodyPr lIns="0" tIns="0" rIns="0" bIns="0" rtlCol="0" anchor="t">
            <a:spAutoFit/>
          </a:bodyPr>
          <a:lstStyle/>
          <a:p>
            <a:pPr algn="l">
              <a:lnSpc>
                <a:spcPts val="1679"/>
              </a:lnSpc>
            </a:pPr>
            <a:r>
              <a:rPr lang="en-US" sz="1399" spc="-27">
                <a:solidFill>
                  <a:srgbClr val="646464"/>
                </a:solidFill>
                <a:latin typeface="Poppins Light"/>
                <a:ea typeface="Poppins Light"/>
                <a:cs typeface="Poppins Light"/>
                <a:sym typeface="Poppins Light"/>
              </a:rPr>
              <a:t>Number: ..........</a:t>
            </a:r>
          </a:p>
        </p:txBody>
      </p:sp>
      <p:grpSp>
        <p:nvGrpSpPr>
          <p:cNvPr id="19" name="Group 19"/>
          <p:cNvGrpSpPr/>
          <p:nvPr/>
        </p:nvGrpSpPr>
        <p:grpSpPr>
          <a:xfrm>
            <a:off x="208064" y="826015"/>
            <a:ext cx="1945090" cy="371335"/>
            <a:chOff x="0" y="0"/>
            <a:chExt cx="2593453" cy="495114"/>
          </a:xfrm>
        </p:grpSpPr>
        <p:sp>
          <p:nvSpPr>
            <p:cNvPr id="20" name="Freeform 20"/>
            <p:cNvSpPr/>
            <p:nvPr/>
          </p:nvSpPr>
          <p:spPr>
            <a:xfrm>
              <a:off x="0" y="0"/>
              <a:ext cx="2593453" cy="495114"/>
            </a:xfrm>
            <a:custGeom>
              <a:avLst/>
              <a:gdLst/>
              <a:ahLst/>
              <a:cxnLst/>
              <a:rect l="l" t="t" r="r" b="b"/>
              <a:pathLst>
                <a:path w="2593453" h="495114">
                  <a:moveTo>
                    <a:pt x="0" y="0"/>
                  </a:moveTo>
                  <a:lnTo>
                    <a:pt x="2593453" y="0"/>
                  </a:lnTo>
                  <a:lnTo>
                    <a:pt x="2593453" y="495114"/>
                  </a:lnTo>
                  <a:lnTo>
                    <a:pt x="0" y="49511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MA"/>
            </a:p>
          </p:txBody>
        </p:sp>
        <p:sp>
          <p:nvSpPr>
            <p:cNvPr id="21" name="TextBox 21"/>
            <p:cNvSpPr txBox="1"/>
            <p:nvPr/>
          </p:nvSpPr>
          <p:spPr>
            <a:xfrm>
              <a:off x="127783" y="73313"/>
              <a:ext cx="2337888" cy="311362"/>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STUDENT’S INFO</a:t>
              </a:r>
            </a:p>
          </p:txBody>
        </p:sp>
      </p:grpSp>
      <p:sp>
        <p:nvSpPr>
          <p:cNvPr id="22" name="TextBox 22"/>
          <p:cNvSpPr txBox="1"/>
          <p:nvPr/>
        </p:nvSpPr>
        <p:spPr>
          <a:xfrm>
            <a:off x="563480" y="2217024"/>
            <a:ext cx="2932011" cy="2293620"/>
          </a:xfrm>
          <a:prstGeom prst="rect">
            <a:avLst/>
          </a:prstGeom>
        </p:spPr>
        <p:txBody>
          <a:bodyPr lIns="0" tIns="0" rIns="0" bIns="0" rtlCol="0" anchor="t">
            <a:spAutoFit/>
          </a:bodyPr>
          <a:lstStyle/>
          <a:p>
            <a:pPr algn="just">
              <a:lnSpc>
                <a:spcPts val="1679"/>
              </a:lnSpc>
            </a:pPr>
            <a:r>
              <a:rPr lang="en-US" sz="1200" spc="-24">
                <a:solidFill>
                  <a:srgbClr val="646464"/>
                </a:solidFill>
                <a:latin typeface="TT Norms"/>
                <a:ea typeface="TT Norms"/>
                <a:cs typeface="TT Norms"/>
                <a:sym typeface="TT Norms"/>
              </a:rPr>
              <a:t>     Yassine is a student. He is 13 years old and he is from Morocco. He studies French at school. Yassine likes basketball and science. He has two brothers. His brothers’ names are Hamza and Anas.</a:t>
            </a:r>
          </a:p>
          <a:p>
            <a:pPr algn="just">
              <a:lnSpc>
                <a:spcPts val="1679"/>
              </a:lnSpc>
            </a:pPr>
            <a:r>
              <a:rPr lang="en-US" sz="1200" spc="-24">
                <a:solidFill>
                  <a:srgbClr val="646464"/>
                </a:solidFill>
                <a:latin typeface="TT Norms"/>
                <a:ea typeface="TT Norms"/>
                <a:cs typeface="TT Norms"/>
                <a:sym typeface="TT Norms"/>
              </a:rPr>
              <a:t>     Sara is Yassine’s friend. She is 12 years old and she is from France. She studies English and art at school. Sara likes music. She has one brother. His name is Adam. Yassine and Sara are good friends. They are global friends.</a:t>
            </a:r>
          </a:p>
          <a:p>
            <a:pPr algn="just">
              <a:lnSpc>
                <a:spcPts val="1679"/>
              </a:lnSpc>
            </a:pPr>
            <a:endParaRPr lang="en-US" sz="1200" spc="-24">
              <a:solidFill>
                <a:srgbClr val="646464"/>
              </a:solidFill>
              <a:latin typeface="TT Norms"/>
              <a:ea typeface="TT Norms"/>
              <a:cs typeface="TT Norms"/>
              <a:sym typeface="TT Norms"/>
            </a:endParaRPr>
          </a:p>
        </p:txBody>
      </p:sp>
      <p:grpSp>
        <p:nvGrpSpPr>
          <p:cNvPr id="23" name="Group 23"/>
          <p:cNvGrpSpPr/>
          <p:nvPr/>
        </p:nvGrpSpPr>
        <p:grpSpPr>
          <a:xfrm>
            <a:off x="3888476" y="2218810"/>
            <a:ext cx="3237228" cy="1333157"/>
            <a:chOff x="0" y="0"/>
            <a:chExt cx="4316304" cy="1777543"/>
          </a:xfrm>
        </p:grpSpPr>
        <p:sp>
          <p:nvSpPr>
            <p:cNvPr id="24" name="TextBox 24"/>
            <p:cNvSpPr txBox="1"/>
            <p:nvPr/>
          </p:nvSpPr>
          <p:spPr>
            <a:xfrm>
              <a:off x="0" y="157657"/>
              <a:ext cx="4316304" cy="1619886"/>
            </a:xfrm>
            <a:prstGeom prst="rect">
              <a:avLst/>
            </a:prstGeom>
          </p:spPr>
          <p:txBody>
            <a:bodyPr lIns="0" tIns="0" rIns="0" bIns="0" rtlCol="0" anchor="t">
              <a:spAutoFit/>
            </a:bodyPr>
            <a:lstStyle/>
            <a:p>
              <a:pPr marL="302257" lvl="1" indent="-151129" algn="l">
                <a:lnSpc>
                  <a:spcPts val="2519"/>
                </a:lnSpc>
                <a:buFont typeface="Arial"/>
                <a:buChar char="•"/>
              </a:pPr>
              <a:r>
                <a:rPr lang="en-US" sz="1399" spc="-27">
                  <a:solidFill>
                    <a:srgbClr val="646464"/>
                  </a:solidFill>
                  <a:latin typeface="TT Norms"/>
                  <a:ea typeface="TT Norms"/>
                  <a:cs typeface="TT Norms"/>
                  <a:sym typeface="TT Norms"/>
                </a:rPr>
                <a:t>Yassine likes football.</a:t>
              </a:r>
            </a:p>
            <a:p>
              <a:pPr algn="l">
                <a:lnSpc>
                  <a:spcPts val="2519"/>
                </a:lnSpc>
              </a:pPr>
              <a:r>
                <a:rPr lang="en-US" sz="1399" spc="-27">
                  <a:solidFill>
                    <a:srgbClr val="646464"/>
                  </a:solidFill>
                  <a:latin typeface="TT Norms"/>
                  <a:ea typeface="TT Norms"/>
                  <a:cs typeface="TT Norms"/>
                  <a:sym typeface="TT Norms"/>
                </a:rPr>
                <a:t>        ☐ True ☐ False</a:t>
              </a:r>
            </a:p>
            <a:p>
              <a:pPr marL="302257" lvl="1" indent="-151129" algn="l">
                <a:lnSpc>
                  <a:spcPts val="2519"/>
                </a:lnSpc>
                <a:buFont typeface="Arial"/>
                <a:buChar char="•"/>
              </a:pPr>
              <a:r>
                <a:rPr lang="en-US" sz="1399" spc="-27">
                  <a:solidFill>
                    <a:srgbClr val="646464"/>
                  </a:solidFill>
                  <a:latin typeface="TT Norms"/>
                  <a:ea typeface="TT Norms"/>
                  <a:cs typeface="TT Norms"/>
                  <a:sym typeface="TT Norms"/>
                </a:rPr>
                <a:t>Sara likes music.</a:t>
              </a:r>
            </a:p>
            <a:p>
              <a:pPr algn="l">
                <a:lnSpc>
                  <a:spcPts val="2519"/>
                </a:lnSpc>
              </a:pPr>
              <a:r>
                <a:rPr lang="en-US" sz="1399" spc="-27">
                  <a:solidFill>
                    <a:srgbClr val="646464"/>
                  </a:solidFill>
                  <a:latin typeface="TT Norms"/>
                  <a:ea typeface="TT Norms"/>
                  <a:cs typeface="TT Norms"/>
                  <a:sym typeface="TT Norms"/>
                </a:rPr>
                <a:t>        ☐ True ☐ False</a:t>
              </a:r>
            </a:p>
          </p:txBody>
        </p:sp>
        <p:sp>
          <p:nvSpPr>
            <p:cNvPr id="25" name="TextBox 25"/>
            <p:cNvSpPr txBox="1"/>
            <p:nvPr/>
          </p:nvSpPr>
          <p:spPr>
            <a:xfrm>
              <a:off x="0" y="-19050"/>
              <a:ext cx="3126363" cy="2137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1. Tick the correct option. (1 pt.)</a:t>
              </a:r>
            </a:p>
          </p:txBody>
        </p:sp>
      </p:grpSp>
      <p:grpSp>
        <p:nvGrpSpPr>
          <p:cNvPr id="26" name="Group 26"/>
          <p:cNvGrpSpPr/>
          <p:nvPr/>
        </p:nvGrpSpPr>
        <p:grpSpPr>
          <a:xfrm>
            <a:off x="3869913" y="3575780"/>
            <a:ext cx="3612035" cy="1520238"/>
            <a:chOff x="0" y="-19050"/>
            <a:chExt cx="4816047" cy="2026985"/>
          </a:xfrm>
        </p:grpSpPr>
        <p:sp>
          <p:nvSpPr>
            <p:cNvPr id="27" name="TextBox 27"/>
            <p:cNvSpPr txBox="1"/>
            <p:nvPr/>
          </p:nvSpPr>
          <p:spPr>
            <a:xfrm>
              <a:off x="4693" y="140757"/>
              <a:ext cx="4811354" cy="1867178"/>
            </a:xfrm>
            <a:prstGeom prst="rect">
              <a:avLst/>
            </a:prstGeom>
          </p:spPr>
          <p:txBody>
            <a:bodyPr lIns="0" tIns="0" rIns="0" bIns="0" rtlCol="0" anchor="t">
              <a:spAutoFit/>
            </a:bodyPr>
            <a:lstStyle/>
            <a:p>
              <a:pPr marL="302257" lvl="1" indent="-151129" algn="l">
                <a:lnSpc>
                  <a:spcPts val="2799"/>
                </a:lnSpc>
                <a:buFont typeface="Arial"/>
                <a:buChar char="•"/>
              </a:pPr>
              <a:r>
                <a:rPr lang="en-US" sz="1399" spc="-27" dirty="0">
                  <a:solidFill>
                    <a:srgbClr val="646464"/>
                  </a:solidFill>
                  <a:latin typeface="TT Norms"/>
                  <a:ea typeface="TT Norms"/>
                  <a:cs typeface="TT Norms"/>
                  <a:sym typeface="TT Norms"/>
                </a:rPr>
                <a:t>What does Yassine study at school?</a:t>
              </a:r>
            </a:p>
            <a:p>
              <a:pPr algn="l">
                <a:lnSpc>
                  <a:spcPts val="2799"/>
                </a:lnSpc>
              </a:pPr>
              <a:r>
                <a:rPr lang="en-US" sz="1399" spc="-27" dirty="0">
                  <a:solidFill>
                    <a:srgbClr val="646464"/>
                  </a:solidFill>
                  <a:latin typeface="TT Norms"/>
                  <a:ea typeface="TT Norms"/>
                  <a:cs typeface="TT Norms"/>
                  <a:sym typeface="TT Norms"/>
                </a:rPr>
                <a:t>........................................................................................................</a:t>
              </a:r>
            </a:p>
            <a:p>
              <a:pPr marL="302257" lvl="1" indent="-151129" algn="l">
                <a:lnSpc>
                  <a:spcPts val="2799"/>
                </a:lnSpc>
                <a:buFont typeface="Arial"/>
                <a:buChar char="•"/>
              </a:pPr>
              <a:r>
                <a:rPr lang="en-US" sz="1399" spc="-27" dirty="0">
                  <a:solidFill>
                    <a:srgbClr val="646464"/>
                  </a:solidFill>
                  <a:latin typeface="TT Norms"/>
                  <a:ea typeface="TT Norms"/>
                  <a:cs typeface="TT Norms"/>
                  <a:sym typeface="TT Norms"/>
                </a:rPr>
                <a:t>How many brothers does he have?</a:t>
              </a:r>
            </a:p>
            <a:p>
              <a:pPr algn="l">
                <a:lnSpc>
                  <a:spcPts val="2799"/>
                </a:lnSpc>
              </a:pPr>
              <a:r>
                <a:rPr lang="en-US" sz="1399" spc="-27" dirty="0">
                  <a:solidFill>
                    <a:srgbClr val="646464"/>
                  </a:solidFill>
                  <a:latin typeface="TT Norms"/>
                  <a:ea typeface="TT Norms"/>
                  <a:cs typeface="TT Norms"/>
                  <a:sym typeface="TT Norms"/>
                </a:rPr>
                <a:t>........................................................................................................</a:t>
              </a:r>
            </a:p>
          </p:txBody>
        </p:sp>
        <p:sp>
          <p:nvSpPr>
            <p:cNvPr id="28" name="TextBox 28"/>
            <p:cNvSpPr txBox="1"/>
            <p:nvPr/>
          </p:nvSpPr>
          <p:spPr>
            <a:xfrm>
              <a:off x="0" y="-19050"/>
              <a:ext cx="3930386" cy="2137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2. Answer the following questions. (2 pts.)</a:t>
              </a:r>
            </a:p>
          </p:txBody>
        </p:sp>
      </p:grpSp>
      <p:sp>
        <p:nvSpPr>
          <p:cNvPr id="29" name="TextBox 29"/>
          <p:cNvSpPr txBox="1"/>
          <p:nvPr/>
        </p:nvSpPr>
        <p:spPr>
          <a:xfrm>
            <a:off x="203389" y="5079738"/>
            <a:ext cx="3606171" cy="165100"/>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3. Complete with information from the text. (2 pts.)</a:t>
            </a:r>
          </a:p>
        </p:txBody>
      </p:sp>
      <p:sp>
        <p:nvSpPr>
          <p:cNvPr id="30" name="TextBox 30"/>
          <p:cNvSpPr txBox="1"/>
          <p:nvPr/>
        </p:nvSpPr>
        <p:spPr>
          <a:xfrm>
            <a:off x="526994" y="5947595"/>
            <a:ext cx="1106204" cy="240665"/>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GRAMMAR</a:t>
            </a:r>
          </a:p>
        </p:txBody>
      </p:sp>
      <p:sp>
        <p:nvSpPr>
          <p:cNvPr id="31" name="TextBox 31"/>
          <p:cNvSpPr txBox="1"/>
          <p:nvPr/>
        </p:nvSpPr>
        <p:spPr>
          <a:xfrm>
            <a:off x="4026749" y="5947595"/>
            <a:ext cx="1458632" cy="240665"/>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VOCABULARY</a:t>
            </a:r>
          </a:p>
        </p:txBody>
      </p:sp>
      <p:grpSp>
        <p:nvGrpSpPr>
          <p:cNvPr id="32" name="Group 32"/>
          <p:cNvGrpSpPr/>
          <p:nvPr/>
        </p:nvGrpSpPr>
        <p:grpSpPr>
          <a:xfrm>
            <a:off x="3780295" y="7372777"/>
            <a:ext cx="1945090" cy="371335"/>
            <a:chOff x="0" y="0"/>
            <a:chExt cx="2593453" cy="495114"/>
          </a:xfrm>
        </p:grpSpPr>
        <p:sp>
          <p:nvSpPr>
            <p:cNvPr id="33" name="Freeform 33"/>
            <p:cNvSpPr/>
            <p:nvPr/>
          </p:nvSpPr>
          <p:spPr>
            <a:xfrm>
              <a:off x="0" y="0"/>
              <a:ext cx="2593453" cy="495114"/>
            </a:xfrm>
            <a:custGeom>
              <a:avLst/>
              <a:gdLst/>
              <a:ahLst/>
              <a:cxnLst/>
              <a:rect l="l" t="t" r="r" b="b"/>
              <a:pathLst>
                <a:path w="2593453" h="495114">
                  <a:moveTo>
                    <a:pt x="0" y="0"/>
                  </a:moveTo>
                  <a:lnTo>
                    <a:pt x="2593453" y="0"/>
                  </a:lnTo>
                  <a:lnTo>
                    <a:pt x="2593453" y="495114"/>
                  </a:lnTo>
                  <a:lnTo>
                    <a:pt x="0" y="49511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A"/>
            </a:p>
          </p:txBody>
        </p:sp>
        <p:sp>
          <p:nvSpPr>
            <p:cNvPr id="34" name="TextBox 34"/>
            <p:cNvSpPr txBox="1"/>
            <p:nvPr/>
          </p:nvSpPr>
          <p:spPr>
            <a:xfrm>
              <a:off x="25853" y="77589"/>
              <a:ext cx="2541747" cy="311362"/>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COMMUNICATION</a:t>
              </a:r>
            </a:p>
          </p:txBody>
        </p:sp>
      </p:grpSp>
      <p:grpSp>
        <p:nvGrpSpPr>
          <p:cNvPr id="35" name="Group 35"/>
          <p:cNvGrpSpPr/>
          <p:nvPr/>
        </p:nvGrpSpPr>
        <p:grpSpPr>
          <a:xfrm>
            <a:off x="3783520" y="8460537"/>
            <a:ext cx="1945090" cy="371335"/>
            <a:chOff x="0" y="0"/>
            <a:chExt cx="2593453" cy="495114"/>
          </a:xfrm>
        </p:grpSpPr>
        <p:sp>
          <p:nvSpPr>
            <p:cNvPr id="36" name="Freeform 36"/>
            <p:cNvSpPr/>
            <p:nvPr/>
          </p:nvSpPr>
          <p:spPr>
            <a:xfrm>
              <a:off x="0" y="0"/>
              <a:ext cx="2593453" cy="495114"/>
            </a:xfrm>
            <a:custGeom>
              <a:avLst/>
              <a:gdLst/>
              <a:ahLst/>
              <a:cxnLst/>
              <a:rect l="l" t="t" r="r" b="b"/>
              <a:pathLst>
                <a:path w="2593453" h="495114">
                  <a:moveTo>
                    <a:pt x="0" y="0"/>
                  </a:moveTo>
                  <a:lnTo>
                    <a:pt x="2593453" y="0"/>
                  </a:lnTo>
                  <a:lnTo>
                    <a:pt x="2593453" y="495114"/>
                  </a:lnTo>
                  <a:lnTo>
                    <a:pt x="0" y="49511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MA"/>
            </a:p>
          </p:txBody>
        </p:sp>
        <p:sp>
          <p:nvSpPr>
            <p:cNvPr id="37" name="TextBox 37"/>
            <p:cNvSpPr txBox="1"/>
            <p:nvPr/>
          </p:nvSpPr>
          <p:spPr>
            <a:xfrm>
              <a:off x="661290" y="77589"/>
              <a:ext cx="1270873" cy="311362"/>
            </a:xfrm>
            <a:prstGeom prst="rect">
              <a:avLst/>
            </a:prstGeom>
          </p:spPr>
          <p:txBody>
            <a:bodyPr lIns="0" tIns="0" rIns="0" bIns="0" rtlCol="0" anchor="t">
              <a:spAutoFit/>
            </a:bodyPr>
            <a:lstStyle/>
            <a:p>
              <a:pPr algn="l">
                <a:lnSpc>
                  <a:spcPts val="1960"/>
                </a:lnSpc>
              </a:pPr>
              <a:r>
                <a:rPr lang="en-US" sz="1400" b="1" spc="140">
                  <a:solidFill>
                    <a:srgbClr val="FCFCFC"/>
                  </a:solidFill>
                  <a:latin typeface="TT Norms Bold"/>
                  <a:ea typeface="TT Norms Bold"/>
                  <a:cs typeface="TT Norms Bold"/>
                  <a:sym typeface="TT Norms Bold"/>
                </a:rPr>
                <a:t>WRITING</a:t>
              </a:r>
            </a:p>
          </p:txBody>
        </p:sp>
      </p:grpSp>
      <p:grpSp>
        <p:nvGrpSpPr>
          <p:cNvPr id="38" name="Group 38"/>
          <p:cNvGrpSpPr/>
          <p:nvPr/>
        </p:nvGrpSpPr>
        <p:grpSpPr>
          <a:xfrm>
            <a:off x="203389" y="6305982"/>
            <a:ext cx="3351318" cy="1281430"/>
            <a:chOff x="0" y="0"/>
            <a:chExt cx="4468424" cy="1708573"/>
          </a:xfrm>
        </p:grpSpPr>
        <p:sp>
          <p:nvSpPr>
            <p:cNvPr id="39" name="TextBox 39"/>
            <p:cNvSpPr txBox="1"/>
            <p:nvPr/>
          </p:nvSpPr>
          <p:spPr>
            <a:xfrm>
              <a:off x="4693" y="-19050"/>
              <a:ext cx="3244582" cy="2137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1. Circle the correct option. (2 pts.)</a:t>
              </a:r>
            </a:p>
          </p:txBody>
        </p:sp>
        <p:sp>
          <p:nvSpPr>
            <p:cNvPr id="40" name="TextBox 40"/>
            <p:cNvSpPr txBox="1"/>
            <p:nvPr/>
          </p:nvSpPr>
          <p:spPr>
            <a:xfrm>
              <a:off x="0" y="150283"/>
              <a:ext cx="4468424" cy="1558290"/>
            </a:xfrm>
            <a:prstGeom prst="rect">
              <a:avLst/>
            </a:prstGeom>
          </p:spPr>
          <p:txBody>
            <a:bodyPr lIns="0" tIns="0" rIns="0" bIns="0" rtlCol="0" anchor="t">
              <a:spAutoFit/>
            </a:bodyPr>
            <a:lstStyle/>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I ( </a:t>
              </a:r>
              <a:r>
                <a:rPr lang="en-US" sz="1200" b="1" spc="-24">
                  <a:solidFill>
                    <a:srgbClr val="646464"/>
                  </a:solidFill>
                  <a:latin typeface="TT Norms Bold"/>
                  <a:ea typeface="TT Norms Bold"/>
                  <a:cs typeface="TT Norms Bold"/>
                  <a:sym typeface="TT Norms Bold"/>
                </a:rPr>
                <a:t>has</a:t>
              </a:r>
              <a:r>
                <a:rPr lang="en-US" sz="1200" spc="-24">
                  <a:solidFill>
                    <a:srgbClr val="646464"/>
                  </a:solidFill>
                  <a:latin typeface="TT Norms"/>
                  <a:ea typeface="TT Norms"/>
                  <a:cs typeface="TT Norms"/>
                  <a:sym typeface="TT Norms"/>
                </a:rPr>
                <a:t> - </a:t>
              </a:r>
              <a:r>
                <a:rPr lang="en-US" sz="1200" b="1" spc="-24">
                  <a:solidFill>
                    <a:srgbClr val="646464"/>
                  </a:solidFill>
                  <a:latin typeface="TT Norms Bold"/>
                  <a:ea typeface="TT Norms Bold"/>
                  <a:cs typeface="TT Norms Bold"/>
                  <a:sym typeface="TT Norms Bold"/>
                </a:rPr>
                <a:t>have</a:t>
              </a:r>
              <a:r>
                <a:rPr lang="en-US" sz="1200" spc="-24">
                  <a:solidFill>
                    <a:srgbClr val="646464"/>
                  </a:solidFill>
                  <a:latin typeface="TT Norms"/>
                  <a:ea typeface="TT Norms"/>
                  <a:cs typeface="TT Norms"/>
                  <a:sym typeface="TT Norms"/>
                </a:rPr>
                <a:t> ) a blue hat.</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They ( </a:t>
              </a:r>
              <a:r>
                <a:rPr lang="en-US" sz="1200" b="1" spc="-24">
                  <a:solidFill>
                    <a:srgbClr val="646464"/>
                  </a:solidFill>
                  <a:latin typeface="TT Norms Bold"/>
                  <a:ea typeface="TT Norms Bold"/>
                  <a:cs typeface="TT Norms Bold"/>
                  <a:sym typeface="TT Norms Bold"/>
                </a:rPr>
                <a:t>am</a:t>
              </a:r>
              <a:r>
                <a:rPr lang="en-US" sz="1200" spc="-24">
                  <a:solidFill>
                    <a:srgbClr val="646464"/>
                  </a:solidFill>
                  <a:latin typeface="TT Norms"/>
                  <a:ea typeface="TT Norms"/>
                  <a:cs typeface="TT Norms"/>
                  <a:sym typeface="TT Norms"/>
                </a:rPr>
                <a:t>- </a:t>
              </a:r>
              <a:r>
                <a:rPr lang="en-US" sz="1200" b="1" spc="-24">
                  <a:solidFill>
                    <a:srgbClr val="646464"/>
                  </a:solidFill>
                  <a:latin typeface="TT Norms Bold"/>
                  <a:ea typeface="TT Norms Bold"/>
                  <a:cs typeface="TT Norms Bold"/>
                  <a:sym typeface="TT Norms Bold"/>
                </a:rPr>
                <a:t>is</a:t>
              </a:r>
              <a:r>
                <a:rPr lang="en-US" sz="1200" spc="-24">
                  <a:solidFill>
                    <a:srgbClr val="646464"/>
                  </a:solidFill>
                  <a:latin typeface="TT Norms"/>
                  <a:ea typeface="TT Norms"/>
                  <a:cs typeface="TT Norms"/>
                  <a:sym typeface="TT Norms"/>
                </a:rPr>
                <a:t> - </a:t>
              </a:r>
              <a:r>
                <a:rPr lang="en-US" sz="1200" b="1" spc="-24">
                  <a:solidFill>
                    <a:srgbClr val="646464"/>
                  </a:solidFill>
                  <a:latin typeface="TT Norms Bold"/>
                  <a:ea typeface="TT Norms Bold"/>
                  <a:cs typeface="TT Norms Bold"/>
                  <a:sym typeface="TT Norms Bold"/>
                </a:rPr>
                <a:t>are</a:t>
              </a:r>
              <a:r>
                <a:rPr lang="en-US" sz="1200" spc="-24">
                  <a:solidFill>
                    <a:srgbClr val="646464"/>
                  </a:solidFill>
                  <a:latin typeface="TT Norms"/>
                  <a:ea typeface="TT Norms"/>
                  <a:cs typeface="TT Norms"/>
                  <a:sym typeface="TT Norms"/>
                </a:rPr>
                <a:t>) a good friend.</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Where ( </a:t>
              </a:r>
              <a:r>
                <a:rPr lang="en-US" sz="1200" b="1" spc="-24">
                  <a:solidFill>
                    <a:srgbClr val="646464"/>
                  </a:solidFill>
                  <a:latin typeface="TT Norms Bold"/>
                  <a:ea typeface="TT Norms Bold"/>
                  <a:cs typeface="TT Norms Bold"/>
                  <a:sym typeface="TT Norms Bold"/>
                </a:rPr>
                <a:t>am</a:t>
              </a:r>
              <a:r>
                <a:rPr lang="en-US" sz="1200" spc="-24">
                  <a:solidFill>
                    <a:srgbClr val="646464"/>
                  </a:solidFill>
                  <a:latin typeface="TT Norms"/>
                  <a:ea typeface="TT Norms"/>
                  <a:cs typeface="TT Norms"/>
                  <a:sym typeface="TT Norms"/>
                </a:rPr>
                <a:t> - </a:t>
              </a:r>
              <a:r>
                <a:rPr lang="en-US" sz="1200" b="1" spc="-24">
                  <a:solidFill>
                    <a:srgbClr val="646464"/>
                  </a:solidFill>
                  <a:latin typeface="TT Norms Bold"/>
                  <a:ea typeface="TT Norms Bold"/>
                  <a:cs typeface="TT Norms Bold"/>
                  <a:sym typeface="TT Norms Bold"/>
                </a:rPr>
                <a:t>is</a:t>
              </a:r>
              <a:r>
                <a:rPr lang="en-US" sz="1200" spc="-24">
                  <a:solidFill>
                    <a:srgbClr val="646464"/>
                  </a:solidFill>
                  <a:latin typeface="TT Norms"/>
                  <a:ea typeface="TT Norms"/>
                  <a:cs typeface="TT Norms"/>
                  <a:sym typeface="TT Norms"/>
                </a:rPr>
                <a:t> - </a:t>
              </a:r>
              <a:r>
                <a:rPr lang="en-US" sz="1200" b="1" spc="-24">
                  <a:solidFill>
                    <a:srgbClr val="646464"/>
                  </a:solidFill>
                  <a:latin typeface="TT Norms Bold"/>
                  <a:ea typeface="TT Norms Bold"/>
                  <a:cs typeface="TT Norms Bold"/>
                  <a:sym typeface="TT Norms Bold"/>
                </a:rPr>
                <a:t>are</a:t>
              </a:r>
              <a:r>
                <a:rPr lang="en-US" sz="1200" spc="-24">
                  <a:solidFill>
                    <a:srgbClr val="646464"/>
                  </a:solidFill>
                  <a:latin typeface="TT Norms"/>
                  <a:ea typeface="TT Norms"/>
                  <a:cs typeface="TT Norms"/>
                  <a:sym typeface="TT Norms"/>
                </a:rPr>
                <a:t> ) he from?</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This ( </a:t>
              </a:r>
              <a:r>
                <a:rPr lang="en-US" sz="1200" b="1" spc="-24">
                  <a:solidFill>
                    <a:srgbClr val="646464"/>
                  </a:solidFill>
                  <a:latin typeface="TT Norms Bold"/>
                  <a:ea typeface="TT Norms Bold"/>
                  <a:cs typeface="TT Norms Bold"/>
                  <a:sym typeface="TT Norms Bold"/>
                </a:rPr>
                <a:t>is</a:t>
              </a:r>
              <a:r>
                <a:rPr lang="en-US" sz="1200" spc="-24">
                  <a:solidFill>
                    <a:srgbClr val="646464"/>
                  </a:solidFill>
                  <a:latin typeface="TT Norms"/>
                  <a:ea typeface="TT Norms"/>
                  <a:cs typeface="TT Norms"/>
                  <a:sym typeface="TT Norms"/>
                </a:rPr>
                <a:t> - </a:t>
              </a:r>
              <a:r>
                <a:rPr lang="en-US" sz="1200" b="1" spc="-24">
                  <a:solidFill>
                    <a:srgbClr val="646464"/>
                  </a:solidFill>
                  <a:latin typeface="TT Norms Bold"/>
                  <a:ea typeface="TT Norms Bold"/>
                  <a:cs typeface="TT Norms Bold"/>
                  <a:sym typeface="TT Norms Bold"/>
                </a:rPr>
                <a:t>are</a:t>
              </a:r>
              <a:r>
                <a:rPr lang="en-US" sz="1200" spc="-24">
                  <a:solidFill>
                    <a:srgbClr val="646464"/>
                  </a:solidFill>
                  <a:latin typeface="TT Norms"/>
                  <a:ea typeface="TT Norms"/>
                  <a:cs typeface="TT Norms"/>
                  <a:sym typeface="TT Norms"/>
                </a:rPr>
                <a:t> ) my friend.</a:t>
              </a:r>
            </a:p>
          </p:txBody>
        </p:sp>
      </p:grpSp>
      <p:grpSp>
        <p:nvGrpSpPr>
          <p:cNvPr id="41" name="Group 41"/>
          <p:cNvGrpSpPr/>
          <p:nvPr/>
        </p:nvGrpSpPr>
        <p:grpSpPr>
          <a:xfrm>
            <a:off x="203389" y="7658532"/>
            <a:ext cx="3351318" cy="1281430"/>
            <a:chOff x="0" y="0"/>
            <a:chExt cx="4468424" cy="1708573"/>
          </a:xfrm>
        </p:grpSpPr>
        <p:sp>
          <p:nvSpPr>
            <p:cNvPr id="42" name="TextBox 42"/>
            <p:cNvSpPr txBox="1"/>
            <p:nvPr/>
          </p:nvSpPr>
          <p:spPr>
            <a:xfrm>
              <a:off x="0" y="-19050"/>
              <a:ext cx="4146288" cy="2137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2. Put the words in the correct order. (2 pts.)</a:t>
              </a:r>
            </a:p>
          </p:txBody>
        </p:sp>
        <p:sp>
          <p:nvSpPr>
            <p:cNvPr id="43" name="TextBox 43"/>
            <p:cNvSpPr txBox="1"/>
            <p:nvPr/>
          </p:nvSpPr>
          <p:spPr>
            <a:xfrm>
              <a:off x="0" y="150283"/>
              <a:ext cx="4468424" cy="1558290"/>
            </a:xfrm>
            <a:prstGeom prst="rect">
              <a:avLst/>
            </a:prstGeom>
          </p:spPr>
          <p:txBody>
            <a:bodyPr lIns="0" tIns="0" rIns="0" bIns="0" rtlCol="0" anchor="t">
              <a:spAutoFit/>
            </a:bodyPr>
            <a:lstStyle/>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is / brother / your / tall / ?</a:t>
              </a:r>
            </a:p>
            <a:p>
              <a:pPr algn="l">
                <a:lnSpc>
                  <a:spcPts val="2400"/>
                </a:lnSpc>
              </a:pPr>
              <a:r>
                <a:rPr lang="en-US" sz="1200" spc="-24">
                  <a:solidFill>
                    <a:srgbClr val="646464"/>
                  </a:solidFill>
                  <a:latin typeface="TT Norms"/>
                  <a:ea typeface="TT Norms"/>
                  <a:cs typeface="TT Norms"/>
                  <a:sym typeface="TT Norms"/>
                </a:rPr>
                <a:t>...............................................................................................................</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book / is / there / a / the table / on</a:t>
              </a:r>
            </a:p>
            <a:p>
              <a:pPr algn="l">
                <a:lnSpc>
                  <a:spcPts val="2400"/>
                </a:lnSpc>
              </a:pPr>
              <a:r>
                <a:rPr lang="en-US" sz="1200" spc="-24">
                  <a:solidFill>
                    <a:srgbClr val="646464"/>
                  </a:solidFill>
                  <a:latin typeface="TT Norms"/>
                  <a:ea typeface="TT Norms"/>
                  <a:cs typeface="TT Norms"/>
                  <a:sym typeface="TT Norms"/>
                </a:rPr>
                <a:t>...............................................................................................................</a:t>
              </a:r>
            </a:p>
          </p:txBody>
        </p:sp>
      </p:grpSp>
      <p:grpSp>
        <p:nvGrpSpPr>
          <p:cNvPr id="44" name="Group 44"/>
          <p:cNvGrpSpPr/>
          <p:nvPr/>
        </p:nvGrpSpPr>
        <p:grpSpPr>
          <a:xfrm>
            <a:off x="199869" y="9011082"/>
            <a:ext cx="3452573" cy="1281430"/>
            <a:chOff x="0" y="0"/>
            <a:chExt cx="4603431" cy="1708573"/>
          </a:xfrm>
        </p:grpSpPr>
        <p:sp>
          <p:nvSpPr>
            <p:cNvPr id="45" name="TextBox 45"/>
            <p:cNvSpPr txBox="1"/>
            <p:nvPr/>
          </p:nvSpPr>
          <p:spPr>
            <a:xfrm>
              <a:off x="0" y="-19050"/>
              <a:ext cx="4146288" cy="2137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3. Put the verbs in the correct form. (2 pts.)</a:t>
              </a:r>
            </a:p>
          </p:txBody>
        </p:sp>
        <p:sp>
          <p:nvSpPr>
            <p:cNvPr id="46" name="TextBox 46"/>
            <p:cNvSpPr txBox="1"/>
            <p:nvPr/>
          </p:nvSpPr>
          <p:spPr>
            <a:xfrm>
              <a:off x="0" y="150283"/>
              <a:ext cx="4603431" cy="1558290"/>
            </a:xfrm>
            <a:prstGeom prst="rect">
              <a:avLst/>
            </a:prstGeom>
          </p:spPr>
          <p:txBody>
            <a:bodyPr lIns="0" tIns="0" rIns="0" bIns="0" rtlCol="0" anchor="t">
              <a:spAutoFit/>
            </a:bodyPr>
            <a:lstStyle/>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He ........................................ (read) books.</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I ........................................ (brush) my teeth every day.</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Aya ........................................ (do) her homework.</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Amine ........................................ (study) for the test.</a:t>
              </a:r>
            </a:p>
          </p:txBody>
        </p:sp>
      </p:grpSp>
      <p:sp>
        <p:nvSpPr>
          <p:cNvPr id="47" name="TextBox 47"/>
          <p:cNvSpPr txBox="1"/>
          <p:nvPr/>
        </p:nvSpPr>
        <p:spPr>
          <a:xfrm>
            <a:off x="3746705" y="6286932"/>
            <a:ext cx="1730763" cy="165100"/>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1. Label the pictures. (2 pts.)</a:t>
            </a:r>
          </a:p>
        </p:txBody>
      </p:sp>
      <p:sp>
        <p:nvSpPr>
          <p:cNvPr id="48" name="TextBox 48"/>
          <p:cNvSpPr txBox="1"/>
          <p:nvPr/>
        </p:nvSpPr>
        <p:spPr>
          <a:xfrm>
            <a:off x="3836272" y="7041307"/>
            <a:ext cx="719847" cy="283845"/>
          </a:xfrm>
          <a:prstGeom prst="rect">
            <a:avLst/>
          </a:prstGeom>
        </p:spPr>
        <p:txBody>
          <a:bodyPr lIns="0" tIns="0" rIns="0" bIns="0" rtlCol="0" anchor="t">
            <a:spAutoFit/>
          </a:bodyPr>
          <a:lstStyle/>
          <a:p>
            <a:pPr algn="ctr">
              <a:lnSpc>
                <a:spcPts val="1679"/>
              </a:lnSpc>
            </a:pPr>
            <a:r>
              <a:rPr lang="en-US" sz="1200">
                <a:solidFill>
                  <a:srgbClr val="646464"/>
                </a:solidFill>
                <a:latin typeface="Biski"/>
                <a:ea typeface="Biski"/>
                <a:cs typeface="Biski"/>
                <a:sym typeface="Biski"/>
              </a:rPr>
              <a:t>.....................</a:t>
            </a:r>
          </a:p>
        </p:txBody>
      </p:sp>
      <p:sp>
        <p:nvSpPr>
          <p:cNvPr id="49" name="TextBox 49"/>
          <p:cNvSpPr txBox="1"/>
          <p:nvPr/>
        </p:nvSpPr>
        <p:spPr>
          <a:xfrm>
            <a:off x="4757620" y="7041307"/>
            <a:ext cx="719847" cy="283845"/>
          </a:xfrm>
          <a:prstGeom prst="rect">
            <a:avLst/>
          </a:prstGeom>
        </p:spPr>
        <p:txBody>
          <a:bodyPr lIns="0" tIns="0" rIns="0" bIns="0" rtlCol="0" anchor="t">
            <a:spAutoFit/>
          </a:bodyPr>
          <a:lstStyle/>
          <a:p>
            <a:pPr algn="ctr">
              <a:lnSpc>
                <a:spcPts val="1679"/>
              </a:lnSpc>
            </a:pPr>
            <a:r>
              <a:rPr lang="en-US" sz="1200">
                <a:solidFill>
                  <a:srgbClr val="646464"/>
                </a:solidFill>
                <a:latin typeface="Biski"/>
                <a:ea typeface="Biski"/>
                <a:cs typeface="Biski"/>
                <a:sym typeface="Biski"/>
              </a:rPr>
              <a:t>.....................</a:t>
            </a:r>
          </a:p>
        </p:txBody>
      </p:sp>
      <p:sp>
        <p:nvSpPr>
          <p:cNvPr id="50" name="TextBox 50"/>
          <p:cNvSpPr txBox="1"/>
          <p:nvPr/>
        </p:nvSpPr>
        <p:spPr>
          <a:xfrm>
            <a:off x="3746705" y="7750607"/>
            <a:ext cx="2062798" cy="165100"/>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Complete the questions. (2 pts.)</a:t>
            </a:r>
          </a:p>
        </p:txBody>
      </p:sp>
      <p:sp>
        <p:nvSpPr>
          <p:cNvPr id="51" name="TextBox 51"/>
          <p:cNvSpPr txBox="1"/>
          <p:nvPr/>
        </p:nvSpPr>
        <p:spPr>
          <a:xfrm>
            <a:off x="3652442" y="7849032"/>
            <a:ext cx="3829506" cy="582930"/>
          </a:xfrm>
          <a:prstGeom prst="rect">
            <a:avLst/>
          </a:prstGeom>
        </p:spPr>
        <p:txBody>
          <a:bodyPr lIns="0" tIns="0" rIns="0" bIns="0" rtlCol="0" anchor="t">
            <a:spAutoFit/>
          </a:bodyPr>
          <a:lstStyle/>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 do you like?➝I like the red color.</a:t>
            </a:r>
          </a:p>
          <a:p>
            <a:pPr marL="259080" lvl="1" indent="-129540" algn="l">
              <a:lnSpc>
                <a:spcPts val="2400"/>
              </a:lnSpc>
              <a:buFont typeface="Arial"/>
              <a:buChar char="•"/>
            </a:pPr>
            <a:r>
              <a:rPr lang="en-US" sz="1200" spc="-24">
                <a:solidFill>
                  <a:srgbClr val="646464"/>
                </a:solidFill>
                <a:latin typeface="TT Norms"/>
                <a:ea typeface="TT Norms"/>
                <a:cs typeface="TT Norms"/>
                <a:sym typeface="TT Norms"/>
              </a:rPr>
              <a:t>.......................................... have a book?➝Yes, here is a book.         </a:t>
            </a:r>
          </a:p>
        </p:txBody>
      </p:sp>
      <p:grpSp>
        <p:nvGrpSpPr>
          <p:cNvPr id="52" name="Group 52"/>
          <p:cNvGrpSpPr/>
          <p:nvPr/>
        </p:nvGrpSpPr>
        <p:grpSpPr>
          <a:xfrm>
            <a:off x="3783520" y="8860448"/>
            <a:ext cx="3642009" cy="1619250"/>
            <a:chOff x="0" y="0"/>
            <a:chExt cx="4856012" cy="2159000"/>
          </a:xfrm>
        </p:grpSpPr>
        <p:sp>
          <p:nvSpPr>
            <p:cNvPr id="53" name="TextBox 53"/>
            <p:cNvSpPr txBox="1"/>
            <p:nvPr/>
          </p:nvSpPr>
          <p:spPr>
            <a:xfrm>
              <a:off x="0" y="657860"/>
              <a:ext cx="4856012" cy="1501140"/>
            </a:xfrm>
            <a:prstGeom prst="rect">
              <a:avLst/>
            </a:prstGeom>
          </p:spPr>
          <p:txBody>
            <a:bodyPr lIns="0" tIns="0" rIns="0" bIns="0" rtlCol="0" anchor="t">
              <a:spAutoFit/>
            </a:bodyPr>
            <a:lstStyle/>
            <a:p>
              <a:pPr algn="l">
                <a:lnSpc>
                  <a:spcPts val="1800"/>
                </a:lnSpc>
              </a:pPr>
              <a:r>
                <a:rPr lang="en-US" sz="1200" spc="-24">
                  <a:solidFill>
                    <a:srgbClr val="646464"/>
                  </a:solidFill>
                  <a:latin typeface="TT Norms"/>
                  <a:ea typeface="TT Norms"/>
                  <a:cs typeface="TT Norms"/>
                  <a:sym typeface="TT Norms"/>
                </a:rPr>
                <a:t>     This is my best friend. ........................................................................</a:t>
              </a:r>
            </a:p>
            <a:p>
              <a:pPr algn="l">
                <a:lnSpc>
                  <a:spcPts val="1800"/>
                </a:lnSpc>
              </a:pPr>
              <a:r>
                <a:rPr lang="en-US" sz="1200" spc="-24">
                  <a:solidFill>
                    <a:srgbClr val="646464"/>
                  </a:solidFill>
                  <a:latin typeface="TT Norms"/>
                  <a:ea typeface="TT Norms"/>
                  <a:cs typeface="TT Norms"/>
                  <a:sym typeface="TT Norms"/>
                </a:rPr>
                <a:t>.............................................................................................................................</a:t>
              </a:r>
            </a:p>
            <a:p>
              <a:pPr algn="l">
                <a:lnSpc>
                  <a:spcPts val="1800"/>
                </a:lnSpc>
              </a:pPr>
              <a:r>
                <a:rPr lang="en-US" sz="1200" spc="-24">
                  <a:solidFill>
                    <a:srgbClr val="646464"/>
                  </a:solidFill>
                  <a:latin typeface="TT Norms"/>
                  <a:ea typeface="TT Norms"/>
                  <a:cs typeface="TT Norms"/>
                  <a:sym typeface="TT Norms"/>
                </a:rPr>
                <a:t>.............................................................................................................................</a:t>
              </a:r>
            </a:p>
            <a:p>
              <a:pPr algn="l">
                <a:lnSpc>
                  <a:spcPts val="1800"/>
                </a:lnSpc>
              </a:pPr>
              <a:r>
                <a:rPr lang="en-US" sz="1200" spc="-24">
                  <a:solidFill>
                    <a:srgbClr val="646464"/>
                  </a:solidFill>
                  <a:latin typeface="TT Norms"/>
                  <a:ea typeface="TT Norms"/>
                  <a:cs typeface="TT Norms"/>
                  <a:sym typeface="TT Norms"/>
                </a:rPr>
                <a:t>.............................................................................................................................</a:t>
              </a:r>
            </a:p>
            <a:p>
              <a:pPr algn="l">
                <a:lnSpc>
                  <a:spcPts val="1800"/>
                </a:lnSpc>
              </a:pPr>
              <a:r>
                <a:rPr lang="en-US" sz="1200" spc="-24">
                  <a:solidFill>
                    <a:srgbClr val="646464"/>
                  </a:solidFill>
                  <a:latin typeface="TT Norms"/>
                  <a:ea typeface="TT Norms"/>
                  <a:cs typeface="TT Norms"/>
                  <a:sym typeface="TT Norms"/>
                </a:rPr>
                <a:t>.............................................................................................................................</a:t>
              </a:r>
            </a:p>
          </p:txBody>
        </p:sp>
        <p:sp>
          <p:nvSpPr>
            <p:cNvPr id="54" name="TextBox 54"/>
            <p:cNvSpPr txBox="1"/>
            <p:nvPr/>
          </p:nvSpPr>
          <p:spPr>
            <a:xfrm>
              <a:off x="0" y="-19050"/>
              <a:ext cx="4856012" cy="670983"/>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Complete this paragraph about your friend. (3 pts.)</a:t>
              </a:r>
            </a:p>
            <a:p>
              <a:pPr algn="l">
                <a:lnSpc>
                  <a:spcPts val="1400"/>
                </a:lnSpc>
              </a:pPr>
              <a:r>
                <a:rPr lang="en-US" sz="1000" b="1">
                  <a:solidFill>
                    <a:srgbClr val="646464"/>
                  </a:solidFill>
                  <a:latin typeface="TT Norms Bold"/>
                  <a:ea typeface="TT Norms Bold"/>
                  <a:cs typeface="TT Norms Bold"/>
                  <a:sym typeface="TT Norms Bold"/>
                </a:rPr>
                <a:t>What to include: </a:t>
              </a:r>
              <a:r>
                <a:rPr lang="en-US" sz="1000">
                  <a:solidFill>
                    <a:srgbClr val="646464"/>
                  </a:solidFill>
                  <a:latin typeface="TT Norms"/>
                  <a:ea typeface="TT Norms"/>
                  <a:cs typeface="TT Norms"/>
                  <a:sym typeface="TT Norms"/>
                </a:rPr>
                <a:t>Name, age, what he/she look like, where he/she is from, grade, likes.</a:t>
              </a:r>
            </a:p>
          </p:txBody>
        </p:sp>
      </p:grpSp>
      <p:sp>
        <p:nvSpPr>
          <p:cNvPr id="55" name="TextBox 55"/>
          <p:cNvSpPr txBox="1"/>
          <p:nvPr/>
        </p:nvSpPr>
        <p:spPr>
          <a:xfrm>
            <a:off x="206908" y="5307900"/>
            <a:ext cx="3351318" cy="449580"/>
          </a:xfrm>
          <a:prstGeom prst="rect">
            <a:avLst/>
          </a:prstGeom>
        </p:spPr>
        <p:txBody>
          <a:bodyPr lIns="0" tIns="0" rIns="0" bIns="0" rtlCol="0" anchor="t">
            <a:spAutoFit/>
          </a:bodyPr>
          <a:lstStyle/>
          <a:p>
            <a:pPr marL="259080" lvl="1" indent="-129540" algn="l">
              <a:lnSpc>
                <a:spcPts val="1800"/>
              </a:lnSpc>
              <a:buAutoNum type="arabicPeriod"/>
            </a:pPr>
            <a:r>
              <a:rPr lang="en-US" sz="1200" spc="-24">
                <a:solidFill>
                  <a:srgbClr val="646464"/>
                </a:solidFill>
                <a:latin typeface="TT Norms"/>
                <a:ea typeface="TT Norms"/>
                <a:cs typeface="TT Norms"/>
                <a:sym typeface="TT Norms"/>
              </a:rPr>
              <a:t>Yassine is .................................................... years old</a:t>
            </a:r>
          </a:p>
          <a:p>
            <a:pPr marL="259080" lvl="1" indent="-129540" algn="l">
              <a:lnSpc>
                <a:spcPts val="1800"/>
              </a:lnSpc>
              <a:buAutoNum type="arabicPeriod"/>
            </a:pPr>
            <a:r>
              <a:rPr lang="en-US" sz="1200" spc="-24">
                <a:solidFill>
                  <a:srgbClr val="646464"/>
                </a:solidFill>
                <a:latin typeface="TT Norms"/>
                <a:ea typeface="TT Norms"/>
                <a:cs typeface="TT Norms"/>
                <a:sym typeface="TT Norms"/>
              </a:rPr>
              <a:t>His friend’s name is .................................................</a:t>
            </a:r>
          </a:p>
        </p:txBody>
      </p:sp>
      <p:sp>
        <p:nvSpPr>
          <p:cNvPr id="56" name="TextBox 56"/>
          <p:cNvSpPr txBox="1"/>
          <p:nvPr/>
        </p:nvSpPr>
        <p:spPr>
          <a:xfrm>
            <a:off x="3338962" y="5306433"/>
            <a:ext cx="3351318" cy="449580"/>
          </a:xfrm>
          <a:prstGeom prst="rect">
            <a:avLst/>
          </a:prstGeom>
        </p:spPr>
        <p:txBody>
          <a:bodyPr lIns="0" tIns="0" rIns="0" bIns="0" rtlCol="0" anchor="t">
            <a:spAutoFit/>
          </a:bodyPr>
          <a:lstStyle/>
          <a:p>
            <a:pPr marL="259080" lvl="1" indent="-129540" algn="l">
              <a:lnSpc>
                <a:spcPts val="1800"/>
              </a:lnSpc>
              <a:buAutoNum type="arabicPeriod"/>
            </a:pPr>
            <a:r>
              <a:rPr lang="en-US" sz="1200" spc="-24">
                <a:solidFill>
                  <a:srgbClr val="646464"/>
                </a:solidFill>
                <a:latin typeface="TT Norms"/>
                <a:ea typeface="TT Norms"/>
                <a:cs typeface="TT Norms"/>
                <a:sym typeface="TT Norms"/>
              </a:rPr>
              <a:t>His friend’s country is .................................................</a:t>
            </a:r>
          </a:p>
          <a:p>
            <a:pPr marL="259080" lvl="1" indent="-129540" algn="l">
              <a:lnSpc>
                <a:spcPts val="1800"/>
              </a:lnSpc>
              <a:buAutoNum type="arabicPeriod"/>
            </a:pPr>
            <a:r>
              <a:rPr lang="en-US" sz="1200" spc="-24">
                <a:solidFill>
                  <a:srgbClr val="646464"/>
                </a:solidFill>
                <a:latin typeface="TT Norms"/>
                <a:ea typeface="TT Norms"/>
                <a:cs typeface="TT Norms"/>
                <a:sym typeface="TT Norms"/>
              </a:rPr>
              <a:t>His friend has .................................................... brother.</a:t>
            </a:r>
          </a:p>
        </p:txBody>
      </p:sp>
      <p:grpSp>
        <p:nvGrpSpPr>
          <p:cNvPr id="57" name="Group 57"/>
          <p:cNvGrpSpPr/>
          <p:nvPr/>
        </p:nvGrpSpPr>
        <p:grpSpPr>
          <a:xfrm>
            <a:off x="217712" y="21839"/>
            <a:ext cx="1076577" cy="788593"/>
            <a:chOff x="0" y="0"/>
            <a:chExt cx="1435436" cy="1051457"/>
          </a:xfrm>
        </p:grpSpPr>
        <p:sp>
          <p:nvSpPr>
            <p:cNvPr id="58" name="Freeform 58"/>
            <p:cNvSpPr/>
            <p:nvPr/>
          </p:nvSpPr>
          <p:spPr>
            <a:xfrm>
              <a:off x="0" y="0"/>
              <a:ext cx="1435436" cy="1051457"/>
            </a:xfrm>
            <a:custGeom>
              <a:avLst/>
              <a:gdLst/>
              <a:ahLst/>
              <a:cxnLst/>
              <a:rect l="l" t="t" r="r" b="b"/>
              <a:pathLst>
                <a:path w="1435436" h="1051457">
                  <a:moveTo>
                    <a:pt x="0" y="0"/>
                  </a:moveTo>
                  <a:lnTo>
                    <a:pt x="1435436" y="0"/>
                  </a:lnTo>
                  <a:lnTo>
                    <a:pt x="1435436" y="1051457"/>
                  </a:lnTo>
                  <a:lnTo>
                    <a:pt x="0" y="105145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MA"/>
            </a:p>
          </p:txBody>
        </p:sp>
        <p:sp>
          <p:nvSpPr>
            <p:cNvPr id="59" name="TextBox 59"/>
            <p:cNvSpPr txBox="1"/>
            <p:nvPr/>
          </p:nvSpPr>
          <p:spPr>
            <a:xfrm>
              <a:off x="497423" y="70570"/>
              <a:ext cx="440589" cy="834117"/>
            </a:xfrm>
            <a:prstGeom prst="rect">
              <a:avLst/>
            </a:prstGeom>
          </p:spPr>
          <p:txBody>
            <a:bodyPr lIns="0" tIns="0" rIns="0" bIns="0" rtlCol="0" anchor="t">
              <a:spAutoFit/>
            </a:bodyPr>
            <a:lstStyle/>
            <a:p>
              <a:pPr algn="l">
                <a:lnSpc>
                  <a:spcPts val="5332"/>
                </a:lnSpc>
              </a:pPr>
              <a:r>
                <a:rPr lang="en-US" sz="3809" b="1" spc="-76">
                  <a:solidFill>
                    <a:srgbClr val="FFFFFF"/>
                  </a:solidFill>
                  <a:latin typeface="Playpen Sans Bold"/>
                  <a:ea typeface="Playpen Sans Bold"/>
                  <a:cs typeface="Playpen Sans Bold"/>
                  <a:sym typeface="Playpen Sans Bold"/>
                </a:rPr>
                <a:t>B</a:t>
              </a:r>
            </a:p>
          </p:txBody>
        </p:sp>
      </p:grpSp>
      <p:sp>
        <p:nvSpPr>
          <p:cNvPr id="60" name="TextBox 60"/>
          <p:cNvSpPr txBox="1"/>
          <p:nvPr/>
        </p:nvSpPr>
        <p:spPr>
          <a:xfrm>
            <a:off x="5725385" y="6286932"/>
            <a:ext cx="1696807" cy="336550"/>
          </a:xfrm>
          <a:prstGeom prst="rect">
            <a:avLst/>
          </a:prstGeom>
        </p:spPr>
        <p:txBody>
          <a:bodyPr lIns="0" tIns="0" rIns="0" bIns="0" rtlCol="0" anchor="t">
            <a:spAutoFit/>
          </a:bodyPr>
          <a:lstStyle/>
          <a:p>
            <a:pPr algn="l">
              <a:lnSpc>
                <a:spcPts val="1400"/>
              </a:lnSpc>
            </a:pPr>
            <a:r>
              <a:rPr lang="en-US" sz="1000" b="1">
                <a:solidFill>
                  <a:srgbClr val="646464"/>
                </a:solidFill>
                <a:latin typeface="TT Norms Bold"/>
                <a:ea typeface="TT Norms Bold"/>
                <a:cs typeface="TT Norms Bold"/>
                <a:sym typeface="TT Norms Bold"/>
              </a:rPr>
              <a:t>2. Complete the sentences with school places. (2 pts.)</a:t>
            </a:r>
          </a:p>
        </p:txBody>
      </p:sp>
      <p:sp>
        <p:nvSpPr>
          <p:cNvPr id="61" name="TextBox 61"/>
          <p:cNvSpPr txBox="1"/>
          <p:nvPr/>
        </p:nvSpPr>
        <p:spPr>
          <a:xfrm>
            <a:off x="5725385" y="6623482"/>
            <a:ext cx="1756564" cy="906780"/>
          </a:xfrm>
          <a:prstGeom prst="rect">
            <a:avLst/>
          </a:prstGeom>
        </p:spPr>
        <p:txBody>
          <a:bodyPr lIns="0" tIns="0" rIns="0" bIns="0" rtlCol="0" anchor="t">
            <a:spAutoFit/>
          </a:bodyPr>
          <a:lstStyle/>
          <a:p>
            <a:pPr marL="259080" lvl="1" indent="-129540" algn="l">
              <a:lnSpc>
                <a:spcPts val="1800"/>
              </a:lnSpc>
              <a:buFont typeface="Arial"/>
              <a:buChar char="•"/>
            </a:pPr>
            <a:r>
              <a:rPr lang="en-US" sz="1200" spc="-24">
                <a:solidFill>
                  <a:srgbClr val="646464"/>
                </a:solidFill>
                <a:latin typeface="TT Norms"/>
                <a:ea typeface="TT Norms"/>
                <a:cs typeface="TT Norms"/>
                <a:sym typeface="TT Norms"/>
              </a:rPr>
              <a:t>We study art in the ...............................</a:t>
            </a:r>
          </a:p>
          <a:p>
            <a:pPr marL="259080" lvl="1" indent="-129540" algn="l">
              <a:lnSpc>
                <a:spcPts val="1800"/>
              </a:lnSpc>
              <a:buFont typeface="Arial"/>
              <a:buChar char="•"/>
            </a:pPr>
            <a:r>
              <a:rPr lang="en-US" sz="1200" spc="-24">
                <a:solidFill>
                  <a:srgbClr val="646464"/>
                </a:solidFill>
                <a:latin typeface="TT Norms"/>
                <a:ea typeface="TT Norms"/>
                <a:cs typeface="TT Norms"/>
                <a:sym typeface="TT Norms"/>
              </a:rPr>
              <a:t>We play football in the ...............................</a:t>
            </a:r>
          </a:p>
        </p:txBody>
      </p:sp>
      <p:sp>
        <p:nvSpPr>
          <p:cNvPr id="62" name="Freeform 62"/>
          <p:cNvSpPr/>
          <p:nvPr/>
        </p:nvSpPr>
        <p:spPr>
          <a:xfrm>
            <a:off x="3946529" y="6485052"/>
            <a:ext cx="523866" cy="661029"/>
          </a:xfrm>
          <a:custGeom>
            <a:avLst/>
            <a:gdLst/>
            <a:ahLst/>
            <a:cxnLst/>
            <a:rect l="l" t="t" r="r" b="b"/>
            <a:pathLst>
              <a:path w="523866" h="661029">
                <a:moveTo>
                  <a:pt x="0" y="0"/>
                </a:moveTo>
                <a:lnTo>
                  <a:pt x="523866" y="0"/>
                </a:lnTo>
                <a:lnTo>
                  <a:pt x="523866" y="661030"/>
                </a:lnTo>
                <a:lnTo>
                  <a:pt x="0" y="661030"/>
                </a:lnTo>
                <a:lnTo>
                  <a:pt x="0" y="0"/>
                </a:lnTo>
                <a:close/>
              </a:path>
            </a:pathLst>
          </a:custGeom>
          <a:blipFill>
            <a:blip r:embed="rId18"/>
            <a:stretch>
              <a:fillRect/>
            </a:stretch>
          </a:blipFill>
        </p:spPr>
        <p:txBody>
          <a:bodyPr/>
          <a:lstStyle/>
          <a:p>
            <a:endParaRPr lang="en-MA"/>
          </a:p>
        </p:txBody>
      </p:sp>
      <p:sp>
        <p:nvSpPr>
          <p:cNvPr id="63" name="Freeform 63"/>
          <p:cNvSpPr/>
          <p:nvPr/>
        </p:nvSpPr>
        <p:spPr>
          <a:xfrm>
            <a:off x="4897751" y="6485052"/>
            <a:ext cx="439585" cy="661029"/>
          </a:xfrm>
          <a:custGeom>
            <a:avLst/>
            <a:gdLst/>
            <a:ahLst/>
            <a:cxnLst/>
            <a:rect l="l" t="t" r="r" b="b"/>
            <a:pathLst>
              <a:path w="439585" h="661029">
                <a:moveTo>
                  <a:pt x="0" y="0"/>
                </a:moveTo>
                <a:lnTo>
                  <a:pt x="439585" y="0"/>
                </a:lnTo>
                <a:lnTo>
                  <a:pt x="439585" y="661030"/>
                </a:lnTo>
                <a:lnTo>
                  <a:pt x="0" y="661030"/>
                </a:lnTo>
                <a:lnTo>
                  <a:pt x="0" y="0"/>
                </a:lnTo>
                <a:close/>
              </a:path>
            </a:pathLst>
          </a:custGeom>
          <a:blipFill>
            <a:blip r:embed="rId19"/>
            <a:stretch>
              <a:fillRect/>
            </a:stretch>
          </a:blipFill>
        </p:spPr>
        <p:txBody>
          <a:bodyPr/>
          <a:lstStyle/>
          <a:p>
            <a:endParaRPr lang="en-MA"/>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952</Words>
  <Application>Microsoft Macintosh PowerPoint</Application>
  <PresentationFormat>Custom</PresentationFormat>
  <Paragraphs>125</Paragraphs>
  <Slides>2</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vt:i4>
      </vt:variant>
    </vt:vector>
  </HeadingPairs>
  <TitlesOfParts>
    <vt:vector size="13" baseType="lpstr">
      <vt:lpstr>Marykate</vt:lpstr>
      <vt:lpstr>Poppins</vt:lpstr>
      <vt:lpstr>Poppins Light</vt:lpstr>
      <vt:lpstr>Biski</vt:lpstr>
      <vt:lpstr>TT Norms Bold</vt:lpstr>
      <vt:lpstr>Playpen Sans Bold</vt:lpstr>
      <vt:lpstr>Arial</vt:lpstr>
      <vt:lpstr>Bellaboo</vt:lpstr>
      <vt:lpstr>Calibri</vt:lpstr>
      <vt:lpstr>TT Norms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Spotlight 1 semester 1 global test</dc:title>
  <cp:lastModifiedBy>ERRQYOUAQ.ABDESLAM</cp:lastModifiedBy>
  <cp:revision>3</cp:revision>
  <dcterms:created xsi:type="dcterms:W3CDTF">2006-08-16T00:00:00Z</dcterms:created>
  <dcterms:modified xsi:type="dcterms:W3CDTF">2025-12-29T15:40:05Z</dcterms:modified>
  <dc:identifier>DAG8z_8iajY</dc:identifier>
</cp:coreProperties>
</file>