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7556500" cy="10693400"/>
  <p:notesSz cx="6858000" cy="9144000"/>
  <p:embeddedFontLst>
    <p:embeddedFont>
      <p:font typeface="Playpen Sans Bold" pitchFamily="2" charset="77"/>
      <p:regular r:id="rId4"/>
      <p:bold r:id="rId5"/>
    </p:embeddedFont>
    <p:embeddedFont>
      <p:font typeface="Poppins" pitchFamily="2" charset="77"/>
      <p:regular r:id="rId6"/>
      <p:bold r:id="rId7"/>
      <p:italic r:id="rId8"/>
      <p:boldItalic r:id="rId9"/>
    </p:embeddedFont>
    <p:embeddedFont>
      <p:font typeface="Poppins Light" panose="00000400000000000000" pitchFamily="2" charset="77"/>
      <p:regular r:id="rId10"/>
      <p:italic r:id="rId11"/>
    </p:embeddedFont>
    <p:embeddedFont>
      <p:font typeface="Schoolbell" panose="02000000000000000000" pitchFamily="2" charset="0"/>
      <p:regular r:id="rId12"/>
    </p:embeddedFont>
    <p:embeddedFont>
      <p:font typeface="TT Norms" panose="02000503030000020003" pitchFamily="2" charset="0"/>
      <p:regular r:id="rId13"/>
    </p:embeddedFont>
    <p:embeddedFont>
      <p:font typeface="TT Norms Bold" panose="02000803030000020004" pitchFamily="2" charset="0"/>
      <p:regular r:id="rId14"/>
      <p:bold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71" autoAdjust="0"/>
  </p:normalViewPr>
  <p:slideViewPr>
    <p:cSldViewPr>
      <p:cViewPr>
        <p:scale>
          <a:sx n="107" d="100"/>
          <a:sy n="107" d="100"/>
        </p:scale>
        <p:origin x="1560" y="-3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10" Type="http://schemas.openxmlformats.org/officeDocument/2006/relationships/font" Target="fonts/font7.fntdata"/><Relationship Id="rId19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4032" y="845850"/>
            <a:ext cx="7260512" cy="288000"/>
            <a:chOff x="0" y="0"/>
            <a:chExt cx="9680682" cy="3840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9680682" cy="384000"/>
              <a:chOff x="0" y="0"/>
              <a:chExt cx="2602003" cy="103213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602003" cy="103213"/>
              </a:xfrm>
              <a:custGeom>
                <a:avLst/>
                <a:gdLst/>
                <a:ahLst/>
                <a:cxnLst/>
                <a:rect l="l" t="t" r="r" b="b"/>
                <a:pathLst>
                  <a:path w="2602003" h="103213">
                    <a:moveTo>
                      <a:pt x="0" y="0"/>
                    </a:moveTo>
                    <a:lnTo>
                      <a:pt x="2602003" y="0"/>
                    </a:lnTo>
                    <a:lnTo>
                      <a:pt x="2602003" y="103213"/>
                    </a:lnTo>
                    <a:lnTo>
                      <a:pt x="0" y="103213"/>
                    </a:lnTo>
                    <a:close/>
                  </a:path>
                </a:pathLst>
              </a:custGeom>
              <a:solidFill>
                <a:srgbClr val="E1E4E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MA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28575"/>
                <a:ext cx="2602003" cy="1317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9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322689" y="22032"/>
              <a:ext cx="3226894" cy="311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sz="1400" b="1" spc="140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STUDENT’S INFO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4032" y="6311310"/>
            <a:ext cx="7260512" cy="288000"/>
            <a:chOff x="0" y="0"/>
            <a:chExt cx="2602003" cy="10321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602003" cy="103213"/>
            </a:xfrm>
            <a:custGeom>
              <a:avLst/>
              <a:gdLst/>
              <a:ahLst/>
              <a:cxnLst/>
              <a:rect l="l" t="t" r="r" b="b"/>
              <a:pathLst>
                <a:path w="2602003" h="103213">
                  <a:moveTo>
                    <a:pt x="0" y="0"/>
                  </a:moveTo>
                  <a:lnTo>
                    <a:pt x="2602003" y="0"/>
                  </a:lnTo>
                  <a:lnTo>
                    <a:pt x="2602003" y="103213"/>
                  </a:lnTo>
                  <a:lnTo>
                    <a:pt x="0" y="103213"/>
                  </a:lnTo>
                  <a:close/>
                </a:path>
              </a:pathLst>
            </a:custGeom>
            <a:solidFill>
              <a:srgbClr val="E1E4E0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MA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2602003" cy="1317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9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4032" y="1464050"/>
            <a:ext cx="7260512" cy="288000"/>
            <a:chOff x="0" y="0"/>
            <a:chExt cx="9680682" cy="384000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9680682" cy="384000"/>
              <a:chOff x="0" y="0"/>
              <a:chExt cx="2602003" cy="103213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2602003" cy="103213"/>
              </a:xfrm>
              <a:custGeom>
                <a:avLst/>
                <a:gdLst/>
                <a:ahLst/>
                <a:cxnLst/>
                <a:rect l="l" t="t" r="r" b="b"/>
                <a:pathLst>
                  <a:path w="2602003" h="103213">
                    <a:moveTo>
                      <a:pt x="0" y="0"/>
                    </a:moveTo>
                    <a:lnTo>
                      <a:pt x="2602003" y="0"/>
                    </a:lnTo>
                    <a:lnTo>
                      <a:pt x="2602003" y="103213"/>
                    </a:lnTo>
                    <a:lnTo>
                      <a:pt x="0" y="103213"/>
                    </a:lnTo>
                    <a:close/>
                  </a:path>
                </a:pathLst>
              </a:custGeom>
              <a:solidFill>
                <a:srgbClr val="E1E4E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MA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28575"/>
                <a:ext cx="2602003" cy="1317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99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322689" y="22032"/>
              <a:ext cx="3819510" cy="311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sz="1400" b="1" spc="140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COMPREHENSION (5 PTS.)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40000" y="150475"/>
            <a:ext cx="6480000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9"/>
              </a:lnSpc>
            </a:pPr>
            <a:r>
              <a:rPr lang="en-US" sz="3999" spc="319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SEMESTER 1 QUIZ 2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04032" y="72000"/>
            <a:ext cx="980762" cy="643625"/>
            <a:chOff x="0" y="0"/>
            <a:chExt cx="1307683" cy="85816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07683" cy="858167"/>
            </a:xfrm>
            <a:custGeom>
              <a:avLst/>
              <a:gdLst/>
              <a:ahLst/>
              <a:cxnLst/>
              <a:rect l="l" t="t" r="r" b="b"/>
              <a:pathLst>
                <a:path w="1307683" h="858167">
                  <a:moveTo>
                    <a:pt x="0" y="0"/>
                  </a:moveTo>
                  <a:lnTo>
                    <a:pt x="1307683" y="0"/>
                  </a:lnTo>
                  <a:lnTo>
                    <a:pt x="1307683" y="858167"/>
                  </a:lnTo>
                  <a:lnTo>
                    <a:pt x="0" y="8581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A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90588" y="100624"/>
              <a:ext cx="326506" cy="609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52"/>
                </a:lnSpc>
              </a:pPr>
              <a:r>
                <a:rPr lang="en-US" sz="2822" b="1" spc="-56">
                  <a:solidFill>
                    <a:srgbClr val="FFFFFF"/>
                  </a:solidFill>
                  <a:latin typeface="Playpen Sans Bold"/>
                  <a:ea typeface="Playpen Sans Bold"/>
                  <a:cs typeface="Playpen Sans Bold"/>
                  <a:sym typeface="Playpen Sans Bold"/>
                </a:rPr>
                <a:t>A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4211079" y="1953636"/>
            <a:ext cx="3237228" cy="2493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257" lvl="1" indent="-151129" algn="l">
              <a:lnSpc>
                <a:spcPts val="2519"/>
              </a:lnSpc>
              <a:buFont typeface="Arial"/>
              <a:buChar char="•"/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Youssef’s school is big.</a:t>
            </a:r>
          </a:p>
          <a:p>
            <a:pPr algn="l">
              <a:lnSpc>
                <a:spcPts val="251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       ☐ True ☐ False</a:t>
            </a:r>
          </a:p>
          <a:p>
            <a:pPr marL="302257" lvl="1" indent="-151129" algn="l">
              <a:lnSpc>
                <a:spcPts val="2519"/>
              </a:lnSpc>
              <a:buFont typeface="Arial"/>
              <a:buChar char="•"/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There is a library in his school.</a:t>
            </a:r>
          </a:p>
          <a:p>
            <a:pPr algn="l">
              <a:lnSpc>
                <a:spcPts val="251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       ☐ True ☐ False</a:t>
            </a:r>
          </a:p>
          <a:p>
            <a:pPr marL="302257" lvl="1" indent="-151129" algn="l">
              <a:lnSpc>
                <a:spcPts val="2519"/>
              </a:lnSpc>
              <a:buFont typeface="Arial"/>
              <a:buChar char="•"/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There is a playing field in his school.</a:t>
            </a:r>
          </a:p>
          <a:p>
            <a:pPr algn="l">
              <a:lnSpc>
                <a:spcPts val="251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       ☐ True ☐ False</a:t>
            </a:r>
          </a:p>
          <a:p>
            <a:pPr marL="302257" lvl="1" indent="-151129" algn="l">
              <a:lnSpc>
                <a:spcPts val="2519"/>
              </a:lnSpc>
              <a:buFont typeface="Arial"/>
              <a:buChar char="•"/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His best friend likes the art room.</a:t>
            </a:r>
          </a:p>
          <a:p>
            <a:pPr algn="l">
              <a:lnSpc>
                <a:spcPts val="251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       ☐ True ☐ False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12000" y="574072"/>
            <a:ext cx="4536000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1799" spc="179">
                <a:solidFill>
                  <a:srgbClr val="646464"/>
                </a:solidFill>
                <a:latin typeface="Schoolbell"/>
                <a:ea typeface="Schoolbell"/>
                <a:cs typeface="Schoolbell"/>
                <a:sym typeface="Schoolbell"/>
              </a:rPr>
              <a:t>............................................. MIDDLE SCHOOL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07631" y="6320690"/>
            <a:ext cx="216000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b="1" spc="140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WRITING (5 PTS.)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89691" y="6665985"/>
            <a:ext cx="4377552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Write 5–8 sentences to describe yourself and your friends.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4032" y="1178300"/>
            <a:ext cx="3832557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Name: ...............................................................................................................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936589" y="1178300"/>
            <a:ext cx="1089990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Class: ......../........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026578" y="1178300"/>
            <a:ext cx="1056889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Number: ..........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3211" y="2035895"/>
            <a:ext cx="4017868" cy="1726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    My name is Youssef. I am in 7th grade. This is my school. It is small, but I like it. There are two classrooms. There is a library. I go there to read books. There is also a computer room. We don’t have a gym, but we have a small playing field. We play football there. My class has 15 students. My best friend is Adam. He likes the computer room.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93211" y="1799675"/>
            <a:ext cx="3897156" cy="209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79"/>
              </a:lnSpc>
            </a:pPr>
            <a:r>
              <a:rPr lang="en-US" sz="1200" b="1" dirty="0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Read and answer.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93211" y="4156120"/>
            <a:ext cx="6965309" cy="21185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02257" lvl="1" indent="-151129" algn="l">
              <a:lnSpc>
                <a:spcPts val="2799"/>
              </a:lnSpc>
              <a:buFont typeface="Arial"/>
              <a:buChar char="•"/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What grade is Youssef in? ..............................................................................................................................................................................</a:t>
            </a:r>
          </a:p>
          <a:p>
            <a:pPr marL="302257" lvl="1" indent="-151129" algn="l">
              <a:lnSpc>
                <a:spcPts val="2799"/>
              </a:lnSpc>
              <a:buFont typeface="Arial"/>
              <a:buChar char="•"/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How many classrooms are there in his school? ..............................................................................................................................................................................</a:t>
            </a:r>
          </a:p>
          <a:p>
            <a:pPr marL="302257" lvl="1" indent="-151129" algn="l">
              <a:lnSpc>
                <a:spcPts val="2799"/>
              </a:lnSpc>
              <a:buFont typeface="Arial"/>
              <a:buChar char="•"/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Is there a gym in his school? ..............................................................................................................................................................................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396252" y="1799675"/>
            <a:ext cx="3116754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a. Tick the correct option. (2 pts.)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89691" y="4000585"/>
            <a:ext cx="6402148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b. Answer the following questions. (3 pts.)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6159693" y="623460"/>
            <a:ext cx="1288614" cy="1090490"/>
            <a:chOff x="0" y="0"/>
            <a:chExt cx="1718152" cy="145398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718152" cy="1453986"/>
            </a:xfrm>
            <a:custGeom>
              <a:avLst/>
              <a:gdLst/>
              <a:ahLst/>
              <a:cxnLst/>
              <a:rect l="l" t="t" r="r" b="b"/>
              <a:pathLst>
                <a:path w="1718152" h="1453986">
                  <a:moveTo>
                    <a:pt x="0" y="0"/>
                  </a:moveTo>
                  <a:lnTo>
                    <a:pt x="1718152" y="0"/>
                  </a:lnTo>
                  <a:lnTo>
                    <a:pt x="1718152" y="1453986"/>
                  </a:lnTo>
                  <a:lnTo>
                    <a:pt x="0" y="1453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A"/>
            </a:p>
          </p:txBody>
        </p:sp>
        <p:sp>
          <p:nvSpPr>
            <p:cNvPr id="33" name="TextBox 33"/>
            <p:cNvSpPr txBox="1"/>
            <p:nvPr/>
          </p:nvSpPr>
          <p:spPr>
            <a:xfrm rot="-1829792">
              <a:off x="165932" y="444281"/>
              <a:ext cx="1146176" cy="3899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30"/>
                </a:lnSpc>
              </a:pPr>
              <a:r>
                <a:rPr lang="en-US" sz="1858" spc="-37">
                  <a:solidFill>
                    <a:srgbClr val="646464"/>
                  </a:solidFill>
                  <a:latin typeface="Poppins"/>
                  <a:ea typeface="Poppins"/>
                  <a:cs typeface="Poppins"/>
                  <a:sym typeface="Poppins"/>
                </a:rPr>
                <a:t>...................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 rot="-1829792">
              <a:off x="857196" y="764850"/>
              <a:ext cx="327612" cy="3899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30"/>
                </a:lnSpc>
              </a:pPr>
              <a:r>
                <a:rPr lang="en-US" sz="1858" spc="-37">
                  <a:solidFill>
                    <a:srgbClr val="646464"/>
                  </a:solidFill>
                  <a:latin typeface="Poppins"/>
                  <a:ea typeface="Poppins"/>
                  <a:cs typeface="Poppins"/>
                  <a:sym typeface="Poppins"/>
                </a:rPr>
                <a:t>10</a:t>
              </a:r>
            </a:p>
          </p:txBody>
        </p:sp>
        <p:sp>
          <p:nvSpPr>
            <p:cNvPr id="35" name="Freeform 35"/>
            <p:cNvSpPr/>
            <p:nvPr/>
          </p:nvSpPr>
          <p:spPr>
            <a:xfrm rot="3579896" flipH="1" flipV="1">
              <a:off x="904752" y="414301"/>
              <a:ext cx="27238" cy="778228"/>
            </a:xfrm>
            <a:custGeom>
              <a:avLst/>
              <a:gdLst/>
              <a:ahLst/>
              <a:cxnLst/>
              <a:rect l="l" t="t" r="r" b="b"/>
              <a:pathLst>
                <a:path w="27238" h="778228">
                  <a:moveTo>
                    <a:pt x="27238" y="778228"/>
                  </a:moveTo>
                  <a:lnTo>
                    <a:pt x="0" y="778228"/>
                  </a:lnTo>
                  <a:lnTo>
                    <a:pt x="0" y="0"/>
                  </a:lnTo>
                  <a:lnTo>
                    <a:pt x="27238" y="0"/>
                  </a:lnTo>
                  <a:lnTo>
                    <a:pt x="27238" y="778228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A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89691" y="6978405"/>
            <a:ext cx="7026436" cy="3580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    This is a picture of me and my friends. My name is ..........................................................................................</a:t>
            </a:r>
          </a:p>
          <a:p>
            <a:pPr algn="just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.......................................................................................................................................................................................................... .......................................................................................................................................................................................................... .......................................................................................................................................................................................................... .......................................................................................................................................................................................................... .......................................................................................................................................................................................................... .......................................................................................................................................................................................................... .......................................................................................................................................................................................................... .......................................................................................................................................................................................................... .......................................................................................................................................................................................................... .......................................................................................................................................................................................................... .......................................................................................................................................................................................................... .......................................................................................................................................................................................................... ..........................................................................................................................................................................................................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4032" y="845850"/>
            <a:ext cx="7260512" cy="288000"/>
            <a:chOff x="0" y="0"/>
            <a:chExt cx="9680682" cy="3840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9680682" cy="384000"/>
              <a:chOff x="0" y="0"/>
              <a:chExt cx="2602003" cy="103213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602003" cy="103213"/>
              </a:xfrm>
              <a:custGeom>
                <a:avLst/>
                <a:gdLst/>
                <a:ahLst/>
                <a:cxnLst/>
                <a:rect l="l" t="t" r="r" b="b"/>
                <a:pathLst>
                  <a:path w="2602003" h="103213">
                    <a:moveTo>
                      <a:pt x="0" y="0"/>
                    </a:moveTo>
                    <a:lnTo>
                      <a:pt x="2602003" y="0"/>
                    </a:lnTo>
                    <a:lnTo>
                      <a:pt x="2602003" y="103213"/>
                    </a:lnTo>
                    <a:lnTo>
                      <a:pt x="0" y="103213"/>
                    </a:lnTo>
                    <a:close/>
                  </a:path>
                </a:pathLst>
              </a:custGeom>
              <a:solidFill>
                <a:srgbClr val="E1E4E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MA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28575"/>
                <a:ext cx="2602003" cy="1317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9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322689" y="22032"/>
              <a:ext cx="3226894" cy="311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sz="1400" b="1" spc="140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STUDENT’S INFO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4032" y="6311310"/>
            <a:ext cx="7260512" cy="288000"/>
            <a:chOff x="0" y="0"/>
            <a:chExt cx="2602003" cy="10321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602003" cy="103213"/>
            </a:xfrm>
            <a:custGeom>
              <a:avLst/>
              <a:gdLst/>
              <a:ahLst/>
              <a:cxnLst/>
              <a:rect l="l" t="t" r="r" b="b"/>
              <a:pathLst>
                <a:path w="2602003" h="103213">
                  <a:moveTo>
                    <a:pt x="0" y="0"/>
                  </a:moveTo>
                  <a:lnTo>
                    <a:pt x="2602003" y="0"/>
                  </a:lnTo>
                  <a:lnTo>
                    <a:pt x="2602003" y="103213"/>
                  </a:lnTo>
                  <a:lnTo>
                    <a:pt x="0" y="103213"/>
                  </a:lnTo>
                  <a:close/>
                </a:path>
              </a:pathLst>
            </a:custGeom>
            <a:solidFill>
              <a:srgbClr val="E1E4E0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MA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2602003" cy="1317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9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4032" y="1464050"/>
            <a:ext cx="7260512" cy="288000"/>
            <a:chOff x="0" y="0"/>
            <a:chExt cx="9680682" cy="384000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9680682" cy="384000"/>
              <a:chOff x="0" y="0"/>
              <a:chExt cx="2602003" cy="103213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2602003" cy="103213"/>
              </a:xfrm>
              <a:custGeom>
                <a:avLst/>
                <a:gdLst/>
                <a:ahLst/>
                <a:cxnLst/>
                <a:rect l="l" t="t" r="r" b="b"/>
                <a:pathLst>
                  <a:path w="2602003" h="103213">
                    <a:moveTo>
                      <a:pt x="0" y="0"/>
                    </a:moveTo>
                    <a:lnTo>
                      <a:pt x="2602003" y="0"/>
                    </a:lnTo>
                    <a:lnTo>
                      <a:pt x="2602003" y="103213"/>
                    </a:lnTo>
                    <a:lnTo>
                      <a:pt x="0" y="103213"/>
                    </a:lnTo>
                    <a:close/>
                  </a:path>
                </a:pathLst>
              </a:custGeom>
              <a:solidFill>
                <a:srgbClr val="E1E4E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MA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28575"/>
                <a:ext cx="2602003" cy="1317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99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322689" y="22032"/>
              <a:ext cx="3819510" cy="311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sz="1400" b="1" spc="140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COMPREHENSION (5 PTS.)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40000" y="150475"/>
            <a:ext cx="6480000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9"/>
              </a:lnSpc>
            </a:pPr>
            <a:r>
              <a:rPr lang="en-US" sz="3999" spc="319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SEMESTER 1 QUIZ 2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04032" y="72000"/>
            <a:ext cx="980762" cy="643625"/>
            <a:chOff x="0" y="0"/>
            <a:chExt cx="1307683" cy="85816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07683" cy="858167"/>
            </a:xfrm>
            <a:custGeom>
              <a:avLst/>
              <a:gdLst/>
              <a:ahLst/>
              <a:cxnLst/>
              <a:rect l="l" t="t" r="r" b="b"/>
              <a:pathLst>
                <a:path w="1307683" h="858167">
                  <a:moveTo>
                    <a:pt x="0" y="0"/>
                  </a:moveTo>
                  <a:lnTo>
                    <a:pt x="1307683" y="0"/>
                  </a:lnTo>
                  <a:lnTo>
                    <a:pt x="1307683" y="858167"/>
                  </a:lnTo>
                  <a:lnTo>
                    <a:pt x="0" y="8581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A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90588" y="100624"/>
              <a:ext cx="326506" cy="609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52"/>
                </a:lnSpc>
              </a:pPr>
              <a:r>
                <a:rPr lang="en-US" sz="2822" b="1" spc="-56">
                  <a:solidFill>
                    <a:srgbClr val="FFFFFF"/>
                  </a:solidFill>
                  <a:latin typeface="Playpen Sans Bold"/>
                  <a:ea typeface="Playpen Sans Bold"/>
                  <a:cs typeface="Playpen Sans Bold"/>
                  <a:sym typeface="Playpen Sans Bold"/>
                </a:rPr>
                <a:t>B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4211079" y="1953636"/>
            <a:ext cx="3237228" cy="2493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257" lvl="1" indent="-151129" algn="l">
              <a:lnSpc>
                <a:spcPts val="2519"/>
              </a:lnSpc>
              <a:buFont typeface="Arial"/>
              <a:buChar char="•"/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Sara’s school is big.</a:t>
            </a:r>
          </a:p>
          <a:p>
            <a:pPr algn="l">
              <a:lnSpc>
                <a:spcPts val="251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       ☐ True ☐ False</a:t>
            </a:r>
          </a:p>
          <a:p>
            <a:pPr marL="302257" lvl="1" indent="-151129" algn="l">
              <a:lnSpc>
                <a:spcPts val="2519"/>
              </a:lnSpc>
              <a:buFont typeface="Arial"/>
              <a:buChar char="•"/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There is a library in her school.</a:t>
            </a:r>
          </a:p>
          <a:p>
            <a:pPr algn="l">
              <a:lnSpc>
                <a:spcPts val="251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       ☐ True ☐ False</a:t>
            </a:r>
          </a:p>
          <a:p>
            <a:pPr marL="302257" lvl="1" indent="-151129" algn="l">
              <a:lnSpc>
                <a:spcPts val="2519"/>
              </a:lnSpc>
              <a:buFont typeface="Arial"/>
              <a:buChar char="•"/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There is a science lab in her school.</a:t>
            </a:r>
          </a:p>
          <a:p>
            <a:pPr algn="l">
              <a:lnSpc>
                <a:spcPts val="251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       ☐ True ☐ False</a:t>
            </a:r>
          </a:p>
          <a:p>
            <a:pPr marL="302257" lvl="1" indent="-151129" algn="l">
              <a:lnSpc>
                <a:spcPts val="2519"/>
              </a:lnSpc>
              <a:buFont typeface="Arial"/>
              <a:buChar char="•"/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Her best friend likes the art room.</a:t>
            </a:r>
          </a:p>
          <a:p>
            <a:pPr algn="l">
              <a:lnSpc>
                <a:spcPts val="251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       ☐ True ☐ False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12000" y="574072"/>
            <a:ext cx="4536000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1799" spc="179" dirty="0">
                <a:solidFill>
                  <a:srgbClr val="646464"/>
                </a:solidFill>
                <a:latin typeface="Schoolbell"/>
                <a:ea typeface="Schoolbell"/>
                <a:cs typeface="Schoolbell"/>
                <a:sym typeface="Schoolbell"/>
              </a:rPr>
              <a:t>............................................. MIDDLE SCHOOL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07631" y="6320690"/>
            <a:ext cx="216000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b="1" spc="140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WRITING (5 PTS.)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89691" y="6665985"/>
            <a:ext cx="4377552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Write 5–8 sentences to describe yourself and your friends.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4032" y="1178300"/>
            <a:ext cx="3832557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Name: ...............................................................................................................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936589" y="1178300"/>
            <a:ext cx="1089990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Class: ......../........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026578" y="1178300"/>
            <a:ext cx="1056889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Number: ..........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3211" y="2035895"/>
            <a:ext cx="4017868" cy="1726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59"/>
              </a:lnSpc>
            </a:pPr>
            <a:r>
              <a:rPr lang="en-US" sz="1399" spc="-27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    My name is Sara. I am from Morocco. I am in 8th grade. This is my school. It is a big school, and I like it. There are three classrooms and one science lab. We also have an art room, but we don’t have a library. There is a big gym, and we play basketball there. My class has 18 students. My friend Lina likes the art room.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93211" y="1799675"/>
            <a:ext cx="3897156" cy="209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79"/>
              </a:lnSpc>
            </a:pPr>
            <a:r>
              <a:rPr lang="en-US" sz="1200" b="1" dirty="0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Read and answer.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93211" y="4156120"/>
            <a:ext cx="7143628" cy="21185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02257" lvl="1" indent="-151129" algn="l">
              <a:lnSpc>
                <a:spcPts val="2799"/>
              </a:lnSpc>
              <a:buFont typeface="Arial"/>
              <a:buChar char="•"/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What grade is Sara in? ..............................................................................................................................................................................</a:t>
            </a:r>
          </a:p>
          <a:p>
            <a:pPr marL="302257" lvl="1" indent="-151129" algn="l">
              <a:lnSpc>
                <a:spcPts val="2799"/>
              </a:lnSpc>
              <a:buFont typeface="Arial"/>
              <a:buChar char="•"/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How many students are there in her class? ..............................................................................................................................................................................</a:t>
            </a:r>
          </a:p>
          <a:p>
            <a:pPr marL="302257" lvl="1" indent="-151129" algn="l">
              <a:lnSpc>
                <a:spcPts val="2799"/>
              </a:lnSpc>
              <a:buFont typeface="Arial"/>
              <a:buChar char="•"/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Is there a gym in her school? ..............................................................................................................................................................................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396252" y="1799675"/>
            <a:ext cx="3116754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a. Tick the correct option. (2 pts.)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89691" y="4000585"/>
            <a:ext cx="6402148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b. Answer the following questions. (3 pts.)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6159693" y="623460"/>
            <a:ext cx="1288614" cy="1090490"/>
            <a:chOff x="0" y="0"/>
            <a:chExt cx="1718152" cy="145398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718152" cy="1453986"/>
            </a:xfrm>
            <a:custGeom>
              <a:avLst/>
              <a:gdLst/>
              <a:ahLst/>
              <a:cxnLst/>
              <a:rect l="l" t="t" r="r" b="b"/>
              <a:pathLst>
                <a:path w="1718152" h="1453986">
                  <a:moveTo>
                    <a:pt x="0" y="0"/>
                  </a:moveTo>
                  <a:lnTo>
                    <a:pt x="1718152" y="0"/>
                  </a:lnTo>
                  <a:lnTo>
                    <a:pt x="1718152" y="1453986"/>
                  </a:lnTo>
                  <a:lnTo>
                    <a:pt x="0" y="1453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A"/>
            </a:p>
          </p:txBody>
        </p:sp>
        <p:sp>
          <p:nvSpPr>
            <p:cNvPr id="33" name="TextBox 33"/>
            <p:cNvSpPr txBox="1"/>
            <p:nvPr/>
          </p:nvSpPr>
          <p:spPr>
            <a:xfrm rot="-1829792">
              <a:off x="165932" y="444281"/>
              <a:ext cx="1146176" cy="3899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30"/>
                </a:lnSpc>
              </a:pPr>
              <a:r>
                <a:rPr lang="en-US" sz="1858" spc="-37">
                  <a:solidFill>
                    <a:srgbClr val="646464"/>
                  </a:solidFill>
                  <a:latin typeface="Poppins"/>
                  <a:ea typeface="Poppins"/>
                  <a:cs typeface="Poppins"/>
                  <a:sym typeface="Poppins"/>
                </a:rPr>
                <a:t>...................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 rot="-1829792">
              <a:off x="857196" y="764850"/>
              <a:ext cx="327612" cy="3899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30"/>
                </a:lnSpc>
              </a:pPr>
              <a:r>
                <a:rPr lang="en-US" sz="1858" spc="-37">
                  <a:solidFill>
                    <a:srgbClr val="646464"/>
                  </a:solidFill>
                  <a:latin typeface="Poppins"/>
                  <a:ea typeface="Poppins"/>
                  <a:cs typeface="Poppins"/>
                  <a:sym typeface="Poppins"/>
                </a:rPr>
                <a:t>10</a:t>
              </a:r>
            </a:p>
          </p:txBody>
        </p:sp>
        <p:sp>
          <p:nvSpPr>
            <p:cNvPr id="35" name="Freeform 35"/>
            <p:cNvSpPr/>
            <p:nvPr/>
          </p:nvSpPr>
          <p:spPr>
            <a:xfrm rot="3579896" flipH="1" flipV="1">
              <a:off x="904752" y="414301"/>
              <a:ext cx="27238" cy="778228"/>
            </a:xfrm>
            <a:custGeom>
              <a:avLst/>
              <a:gdLst/>
              <a:ahLst/>
              <a:cxnLst/>
              <a:rect l="l" t="t" r="r" b="b"/>
              <a:pathLst>
                <a:path w="27238" h="778228">
                  <a:moveTo>
                    <a:pt x="27238" y="778228"/>
                  </a:moveTo>
                  <a:lnTo>
                    <a:pt x="0" y="778228"/>
                  </a:lnTo>
                  <a:lnTo>
                    <a:pt x="0" y="0"/>
                  </a:lnTo>
                  <a:lnTo>
                    <a:pt x="27238" y="0"/>
                  </a:lnTo>
                  <a:lnTo>
                    <a:pt x="27238" y="778228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MA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89691" y="6978405"/>
            <a:ext cx="7026436" cy="3580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    This is a picture of me and my friends. My name is ..........................................................................................</a:t>
            </a:r>
          </a:p>
          <a:p>
            <a:pPr algn="just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just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just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just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just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just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just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just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just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just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just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just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just">
              <a:lnSpc>
                <a:spcPts val="1959"/>
              </a:lnSpc>
            </a:pPr>
            <a:r>
              <a:rPr lang="en-US" sz="1399" spc="-27" dirty="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..........................................................................................................................................................................................................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513</Words>
  <Application>Microsoft Macintosh PowerPoint</Application>
  <PresentationFormat>Custom</PresentationFormat>
  <Paragraphs>70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TT Norms</vt:lpstr>
      <vt:lpstr>Arial</vt:lpstr>
      <vt:lpstr>Schoolbell</vt:lpstr>
      <vt:lpstr>Calibri</vt:lpstr>
      <vt:lpstr>Poppins Light</vt:lpstr>
      <vt:lpstr>TT Norms Bold</vt:lpstr>
      <vt:lpstr>Playpen Sans Bold</vt:lpstr>
      <vt:lpstr>Poppins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Spotlight 1 Quiz 2</dc:title>
  <cp:lastModifiedBy>ERRQYOUAQ.ABDESLAM</cp:lastModifiedBy>
  <cp:revision>3</cp:revision>
  <dcterms:created xsi:type="dcterms:W3CDTF">2006-08-16T00:00:00Z</dcterms:created>
  <dcterms:modified xsi:type="dcterms:W3CDTF">2025-12-10T17:40:47Z</dcterms:modified>
  <dc:identifier>DAG7GqOetBc</dc:identifier>
</cp:coreProperties>
</file>