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</p:sldIdLst>
  <p:sldSz cx="7556500" cy="10693400"/>
  <p:notesSz cx="6858000" cy="9144000"/>
  <p:embeddedFontLst>
    <p:embeddedFont>
      <p:font typeface="Playpen Sans Bold" pitchFamily="2" charset="77"/>
      <p:regular r:id="rId4"/>
      <p:bold r:id="rId5"/>
    </p:embeddedFont>
    <p:embeddedFont>
      <p:font typeface="Poppins Light" panose="00000400000000000000" pitchFamily="2" charset="77"/>
      <p:regular r:id="rId6"/>
      <p:italic r:id="rId7"/>
    </p:embeddedFont>
    <p:embeddedFont>
      <p:font typeface="TT Norms" panose="02000503030000020003" pitchFamily="2" charset="0"/>
      <p:regular r:id="rId8"/>
    </p:embeddedFont>
    <p:embeddedFont>
      <p:font typeface="TT Norms Bold" panose="02000803030000020004" pitchFamily="2" charset="0"/>
      <p:regular r:id="rId9"/>
      <p:bold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 autoAdjust="0"/>
    <p:restoredTop sz="94571" autoAdjust="0"/>
  </p:normalViewPr>
  <p:slideViewPr>
    <p:cSldViewPr>
      <p:cViewPr>
        <p:scale>
          <a:sx n="157" d="100"/>
          <a:sy n="157" d="100"/>
        </p:scale>
        <p:origin x="368" y="23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presProps" Target="presProps.xml"/><Relationship Id="rId5" Type="http://schemas.openxmlformats.org/officeDocument/2006/relationships/font" Target="fonts/font2.fntdata"/><Relationship Id="rId10" Type="http://schemas.openxmlformats.org/officeDocument/2006/relationships/font" Target="fonts/font7.fntdata"/><Relationship Id="rId4" Type="http://schemas.openxmlformats.org/officeDocument/2006/relationships/font" Target="fonts/font1.fntdata"/><Relationship Id="rId9" Type="http://schemas.openxmlformats.org/officeDocument/2006/relationships/font" Target="fonts/font6.fntdata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sv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6" Type="http://schemas.openxmlformats.org/officeDocument/2006/relationships/image" Target="../media/image15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svg"/><Relationship Id="rId15" Type="http://schemas.openxmlformats.org/officeDocument/2006/relationships/image" Target="../media/image14.png"/><Relationship Id="rId10" Type="http://schemas.openxmlformats.org/officeDocument/2006/relationships/image" Target="../media/image9.sv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13" Type="http://schemas.openxmlformats.org/officeDocument/2006/relationships/image" Target="../media/image20.svg"/><Relationship Id="rId3" Type="http://schemas.openxmlformats.org/officeDocument/2006/relationships/image" Target="../media/image2.png"/><Relationship Id="rId7" Type="http://schemas.openxmlformats.org/officeDocument/2006/relationships/image" Target="../media/image8.png"/><Relationship Id="rId12" Type="http://schemas.openxmlformats.org/officeDocument/2006/relationships/image" Target="../media/image19.png"/><Relationship Id="rId17" Type="http://schemas.openxmlformats.org/officeDocument/2006/relationships/image" Target="../media/image15.svg"/><Relationship Id="rId2" Type="http://schemas.openxmlformats.org/officeDocument/2006/relationships/image" Target="../media/image1.png"/><Relationship Id="rId16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18.svg"/><Relationship Id="rId5" Type="http://schemas.openxmlformats.org/officeDocument/2006/relationships/image" Target="../media/image6.svg"/><Relationship Id="rId15" Type="http://schemas.openxmlformats.org/officeDocument/2006/relationships/image" Target="../media/image13.svg"/><Relationship Id="rId10" Type="http://schemas.openxmlformats.org/officeDocument/2006/relationships/image" Target="../media/image17.png"/><Relationship Id="rId4" Type="http://schemas.openxmlformats.org/officeDocument/2006/relationships/image" Target="../media/image5.png"/><Relationship Id="rId9" Type="http://schemas.openxmlformats.org/officeDocument/2006/relationships/image" Target="../media/image16.png"/><Relationship Id="rId1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07631" y="845850"/>
            <a:ext cx="7056913" cy="288000"/>
            <a:chOff x="0" y="0"/>
            <a:chExt cx="9409217" cy="384000"/>
          </a:xfrm>
        </p:grpSpPr>
        <p:grpSp>
          <p:nvGrpSpPr>
            <p:cNvPr id="3" name="Group 3"/>
            <p:cNvGrpSpPr/>
            <p:nvPr/>
          </p:nvGrpSpPr>
          <p:grpSpPr>
            <a:xfrm>
              <a:off x="0" y="0"/>
              <a:ext cx="9409217" cy="384000"/>
              <a:chOff x="0" y="0"/>
              <a:chExt cx="2529038" cy="103213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2529038" cy="103213"/>
              </a:xfrm>
              <a:custGeom>
                <a:avLst/>
                <a:gdLst/>
                <a:ahLst/>
                <a:cxnLst/>
                <a:rect l="l" t="t" r="r" b="b"/>
                <a:pathLst>
                  <a:path w="2529038" h="103213">
                    <a:moveTo>
                      <a:pt x="0" y="0"/>
                    </a:moveTo>
                    <a:lnTo>
                      <a:pt x="2529038" y="0"/>
                    </a:lnTo>
                    <a:lnTo>
                      <a:pt x="2529038" y="103213"/>
                    </a:lnTo>
                    <a:lnTo>
                      <a:pt x="0" y="103213"/>
                    </a:lnTo>
                    <a:close/>
                  </a:path>
                </a:pathLst>
              </a:custGeom>
              <a:solidFill>
                <a:srgbClr val="E1E4E0"/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MA"/>
              </a:p>
            </p:txBody>
          </p:sp>
          <p:sp>
            <p:nvSpPr>
              <p:cNvPr id="5" name="TextBox 5"/>
              <p:cNvSpPr txBox="1"/>
              <p:nvPr/>
            </p:nvSpPr>
            <p:spPr>
              <a:xfrm>
                <a:off x="0" y="-28575"/>
                <a:ext cx="2529038" cy="13178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599"/>
                  </a:lnSpc>
                </a:pPr>
                <a:endParaRPr/>
              </a:p>
            </p:txBody>
          </p:sp>
        </p:grpSp>
        <p:sp>
          <p:nvSpPr>
            <p:cNvPr id="6" name="TextBox 6"/>
            <p:cNvSpPr txBox="1"/>
            <p:nvPr/>
          </p:nvSpPr>
          <p:spPr>
            <a:xfrm>
              <a:off x="313641" y="22032"/>
              <a:ext cx="3136406" cy="31136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960"/>
                </a:lnSpc>
              </a:pPr>
              <a:r>
                <a:rPr lang="en-US" sz="1400" b="1" spc="140">
                  <a:solidFill>
                    <a:srgbClr val="646464"/>
                  </a:solidFill>
                  <a:latin typeface="TT Norms Bold"/>
                  <a:ea typeface="TT Norms Bold"/>
                  <a:cs typeface="TT Norms Bold"/>
                  <a:sym typeface="TT Norms Bold"/>
                </a:rPr>
                <a:t>STUDENT’S INFO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3872364" y="2539450"/>
            <a:ext cx="3175903" cy="2154282"/>
            <a:chOff x="0" y="0"/>
            <a:chExt cx="4234537" cy="2872376"/>
          </a:xfrm>
        </p:grpSpPr>
        <p:sp>
          <p:nvSpPr>
            <p:cNvPr id="8" name="Freeform 8"/>
            <p:cNvSpPr/>
            <p:nvPr/>
          </p:nvSpPr>
          <p:spPr>
            <a:xfrm>
              <a:off x="476181" y="139595"/>
              <a:ext cx="3191568" cy="2732781"/>
            </a:xfrm>
            <a:custGeom>
              <a:avLst/>
              <a:gdLst/>
              <a:ahLst/>
              <a:cxnLst/>
              <a:rect l="l" t="t" r="r" b="b"/>
              <a:pathLst>
                <a:path w="3191568" h="2732781">
                  <a:moveTo>
                    <a:pt x="0" y="0"/>
                  </a:moveTo>
                  <a:lnTo>
                    <a:pt x="3191569" y="0"/>
                  </a:lnTo>
                  <a:lnTo>
                    <a:pt x="3191569" y="2732781"/>
                  </a:lnTo>
                  <a:lnTo>
                    <a:pt x="0" y="27327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n-MA"/>
            </a:p>
          </p:txBody>
        </p:sp>
        <p:sp>
          <p:nvSpPr>
            <p:cNvPr id="9" name="Freeform 9"/>
            <p:cNvSpPr/>
            <p:nvPr/>
          </p:nvSpPr>
          <p:spPr>
            <a:xfrm rot="1746920">
              <a:off x="3472611" y="1128477"/>
              <a:ext cx="677114" cy="524455"/>
            </a:xfrm>
            <a:custGeom>
              <a:avLst/>
              <a:gdLst/>
              <a:ahLst/>
              <a:cxnLst/>
              <a:rect l="l" t="t" r="r" b="b"/>
              <a:pathLst>
                <a:path w="677114" h="524455">
                  <a:moveTo>
                    <a:pt x="0" y="0"/>
                  </a:moveTo>
                  <a:lnTo>
                    <a:pt x="677114" y="0"/>
                  </a:lnTo>
                  <a:lnTo>
                    <a:pt x="677114" y="524455"/>
                  </a:lnTo>
                  <a:lnTo>
                    <a:pt x="0" y="5244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MA"/>
            </a:p>
          </p:txBody>
        </p:sp>
        <p:sp>
          <p:nvSpPr>
            <p:cNvPr id="10" name="TextBox 10"/>
            <p:cNvSpPr txBox="1"/>
            <p:nvPr/>
          </p:nvSpPr>
          <p:spPr>
            <a:xfrm rot="1887316">
              <a:off x="3670230" y="1195182"/>
              <a:ext cx="433354" cy="33521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110"/>
                </a:lnSpc>
              </a:pPr>
              <a:r>
                <a:rPr lang="en-US" sz="1507" spc="-30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Me</a:t>
              </a:r>
            </a:p>
          </p:txBody>
        </p:sp>
        <p:sp>
          <p:nvSpPr>
            <p:cNvPr id="11" name="Freeform 11"/>
            <p:cNvSpPr/>
            <p:nvPr/>
          </p:nvSpPr>
          <p:spPr>
            <a:xfrm rot="1746920">
              <a:off x="2701308" y="191691"/>
              <a:ext cx="986318" cy="763948"/>
            </a:xfrm>
            <a:custGeom>
              <a:avLst/>
              <a:gdLst/>
              <a:ahLst/>
              <a:cxnLst/>
              <a:rect l="l" t="t" r="r" b="b"/>
              <a:pathLst>
                <a:path w="986318" h="763948">
                  <a:moveTo>
                    <a:pt x="0" y="0"/>
                  </a:moveTo>
                  <a:lnTo>
                    <a:pt x="986318" y="0"/>
                  </a:lnTo>
                  <a:lnTo>
                    <a:pt x="986318" y="763948"/>
                  </a:lnTo>
                  <a:lnTo>
                    <a:pt x="0" y="7639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MA"/>
            </a:p>
          </p:txBody>
        </p:sp>
        <p:sp>
          <p:nvSpPr>
            <p:cNvPr id="12" name="TextBox 12"/>
            <p:cNvSpPr txBox="1"/>
            <p:nvPr/>
          </p:nvSpPr>
          <p:spPr>
            <a:xfrm rot="1887316">
              <a:off x="2851320" y="389808"/>
              <a:ext cx="750880" cy="33521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110"/>
                </a:lnSpc>
              </a:pPr>
              <a:r>
                <a:rPr lang="en-US" sz="1507" spc="-30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...............</a:t>
              </a:r>
            </a:p>
          </p:txBody>
        </p:sp>
        <p:sp>
          <p:nvSpPr>
            <p:cNvPr id="13" name="Freeform 13"/>
            <p:cNvSpPr/>
            <p:nvPr/>
          </p:nvSpPr>
          <p:spPr>
            <a:xfrm rot="-294923" flipH="1">
              <a:off x="30916" y="647803"/>
              <a:ext cx="986318" cy="763948"/>
            </a:xfrm>
            <a:custGeom>
              <a:avLst/>
              <a:gdLst/>
              <a:ahLst/>
              <a:cxnLst/>
              <a:rect l="l" t="t" r="r" b="b"/>
              <a:pathLst>
                <a:path w="986318" h="763948">
                  <a:moveTo>
                    <a:pt x="986317" y="0"/>
                  </a:moveTo>
                  <a:lnTo>
                    <a:pt x="0" y="0"/>
                  </a:lnTo>
                  <a:lnTo>
                    <a:pt x="0" y="763948"/>
                  </a:lnTo>
                  <a:lnTo>
                    <a:pt x="986317" y="763948"/>
                  </a:lnTo>
                  <a:lnTo>
                    <a:pt x="986317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MA"/>
            </a:p>
          </p:txBody>
        </p:sp>
        <p:sp>
          <p:nvSpPr>
            <p:cNvPr id="14" name="TextBox 14"/>
            <p:cNvSpPr txBox="1"/>
            <p:nvPr/>
          </p:nvSpPr>
          <p:spPr>
            <a:xfrm rot="-154528">
              <a:off x="166302" y="830631"/>
              <a:ext cx="750880" cy="33521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110"/>
                </a:lnSpc>
              </a:pPr>
              <a:r>
                <a:rPr lang="en-US" sz="1507" spc="-30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...............</a:t>
              </a:r>
            </a:p>
          </p:txBody>
        </p:sp>
      </p:grpSp>
      <p:sp>
        <p:nvSpPr>
          <p:cNvPr id="15" name="Freeform 15"/>
          <p:cNvSpPr/>
          <p:nvPr/>
        </p:nvSpPr>
        <p:spPr>
          <a:xfrm>
            <a:off x="2477164" y="2539450"/>
            <a:ext cx="909080" cy="571584"/>
          </a:xfrm>
          <a:custGeom>
            <a:avLst/>
            <a:gdLst/>
            <a:ahLst/>
            <a:cxnLst/>
            <a:rect l="l" t="t" r="r" b="b"/>
            <a:pathLst>
              <a:path w="909080" h="571584">
                <a:moveTo>
                  <a:pt x="0" y="0"/>
                </a:moveTo>
                <a:lnTo>
                  <a:pt x="909080" y="0"/>
                </a:lnTo>
                <a:lnTo>
                  <a:pt x="909080" y="571584"/>
                </a:lnTo>
                <a:lnTo>
                  <a:pt x="0" y="57158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A"/>
          </a:p>
        </p:txBody>
      </p:sp>
      <p:sp>
        <p:nvSpPr>
          <p:cNvPr id="16" name="Freeform 16"/>
          <p:cNvSpPr/>
          <p:nvPr/>
        </p:nvSpPr>
        <p:spPr>
          <a:xfrm>
            <a:off x="2477164" y="3215809"/>
            <a:ext cx="909080" cy="715086"/>
          </a:xfrm>
          <a:custGeom>
            <a:avLst/>
            <a:gdLst/>
            <a:ahLst/>
            <a:cxnLst/>
            <a:rect l="l" t="t" r="r" b="b"/>
            <a:pathLst>
              <a:path w="909080" h="715086">
                <a:moveTo>
                  <a:pt x="0" y="0"/>
                </a:moveTo>
                <a:lnTo>
                  <a:pt x="909080" y="0"/>
                </a:lnTo>
                <a:lnTo>
                  <a:pt x="909080" y="715086"/>
                </a:lnTo>
                <a:lnTo>
                  <a:pt x="0" y="71508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A"/>
          </a:p>
        </p:txBody>
      </p:sp>
      <p:sp>
        <p:nvSpPr>
          <p:cNvPr id="17" name="Freeform 17"/>
          <p:cNvSpPr/>
          <p:nvPr/>
        </p:nvSpPr>
        <p:spPr>
          <a:xfrm>
            <a:off x="2477164" y="4034649"/>
            <a:ext cx="909080" cy="659083"/>
          </a:xfrm>
          <a:custGeom>
            <a:avLst/>
            <a:gdLst/>
            <a:ahLst/>
            <a:cxnLst/>
            <a:rect l="l" t="t" r="r" b="b"/>
            <a:pathLst>
              <a:path w="909080" h="659083">
                <a:moveTo>
                  <a:pt x="0" y="0"/>
                </a:moveTo>
                <a:lnTo>
                  <a:pt x="909080" y="0"/>
                </a:lnTo>
                <a:lnTo>
                  <a:pt x="909080" y="659083"/>
                </a:lnTo>
                <a:lnTo>
                  <a:pt x="0" y="659083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MA"/>
          </a:p>
        </p:txBody>
      </p:sp>
      <p:grpSp>
        <p:nvGrpSpPr>
          <p:cNvPr id="18" name="Group 18"/>
          <p:cNvGrpSpPr/>
          <p:nvPr/>
        </p:nvGrpSpPr>
        <p:grpSpPr>
          <a:xfrm>
            <a:off x="307631" y="6311310"/>
            <a:ext cx="7056913" cy="288000"/>
            <a:chOff x="0" y="0"/>
            <a:chExt cx="2529038" cy="103213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2529038" cy="103213"/>
            </a:xfrm>
            <a:custGeom>
              <a:avLst/>
              <a:gdLst/>
              <a:ahLst/>
              <a:cxnLst/>
              <a:rect l="l" t="t" r="r" b="b"/>
              <a:pathLst>
                <a:path w="2529038" h="103213">
                  <a:moveTo>
                    <a:pt x="0" y="0"/>
                  </a:moveTo>
                  <a:lnTo>
                    <a:pt x="2529038" y="0"/>
                  </a:lnTo>
                  <a:lnTo>
                    <a:pt x="2529038" y="103213"/>
                  </a:lnTo>
                  <a:lnTo>
                    <a:pt x="0" y="103213"/>
                  </a:lnTo>
                  <a:close/>
                </a:path>
              </a:pathLst>
            </a:custGeom>
            <a:solidFill>
              <a:srgbClr val="E1E4E0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MA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-28575"/>
              <a:ext cx="2529038" cy="13178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599"/>
                </a:lnSpc>
              </a:pPr>
              <a:endParaRPr/>
            </a:p>
          </p:txBody>
        </p:sp>
      </p:grpSp>
      <p:sp>
        <p:nvSpPr>
          <p:cNvPr id="21" name="TextBox 21"/>
          <p:cNvSpPr txBox="1"/>
          <p:nvPr/>
        </p:nvSpPr>
        <p:spPr>
          <a:xfrm>
            <a:off x="2825141" y="7674365"/>
            <a:ext cx="1767753" cy="4883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59"/>
              </a:lnSpc>
            </a:pPr>
            <a:r>
              <a:rPr lang="en-US" sz="1399" spc="-27">
                <a:solidFill>
                  <a:srgbClr val="646464"/>
                </a:solidFill>
                <a:latin typeface="TT Norms"/>
                <a:ea typeface="TT Norms"/>
                <a:cs typeface="TT Norms"/>
                <a:sym typeface="TT Norms"/>
              </a:rPr>
              <a:t>b) Is she a student?</a:t>
            </a:r>
          </a:p>
          <a:p>
            <a:pPr algn="l">
              <a:lnSpc>
                <a:spcPts val="1959"/>
              </a:lnSpc>
            </a:pPr>
            <a:r>
              <a:rPr lang="en-US" sz="1399" spc="-27">
                <a:solidFill>
                  <a:srgbClr val="646464"/>
                </a:solidFill>
                <a:latin typeface="TT Norms"/>
                <a:ea typeface="TT Norms"/>
                <a:cs typeface="TT Norms"/>
                <a:sym typeface="TT Norms"/>
              </a:rPr>
              <a:t>            No, she ...............</a:t>
            </a:r>
          </a:p>
        </p:txBody>
      </p:sp>
      <p:sp>
        <p:nvSpPr>
          <p:cNvPr id="22" name="Freeform 22"/>
          <p:cNvSpPr/>
          <p:nvPr/>
        </p:nvSpPr>
        <p:spPr>
          <a:xfrm flipV="1">
            <a:off x="2999541" y="7926659"/>
            <a:ext cx="215832" cy="220237"/>
          </a:xfrm>
          <a:custGeom>
            <a:avLst/>
            <a:gdLst/>
            <a:ahLst/>
            <a:cxnLst/>
            <a:rect l="l" t="t" r="r" b="b"/>
            <a:pathLst>
              <a:path w="215832" h="220237">
                <a:moveTo>
                  <a:pt x="0" y="220237"/>
                </a:moveTo>
                <a:lnTo>
                  <a:pt x="215832" y="220237"/>
                </a:lnTo>
                <a:lnTo>
                  <a:pt x="215832" y="0"/>
                </a:lnTo>
                <a:lnTo>
                  <a:pt x="0" y="0"/>
                </a:lnTo>
                <a:lnTo>
                  <a:pt x="0" y="220237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A"/>
          </a:p>
        </p:txBody>
      </p:sp>
      <p:sp>
        <p:nvSpPr>
          <p:cNvPr id="23" name="TextBox 23"/>
          <p:cNvSpPr txBox="1"/>
          <p:nvPr/>
        </p:nvSpPr>
        <p:spPr>
          <a:xfrm>
            <a:off x="307631" y="7674365"/>
            <a:ext cx="1797396" cy="4883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59"/>
              </a:lnSpc>
            </a:pPr>
            <a:r>
              <a:rPr lang="en-US" sz="1399" spc="-27">
                <a:solidFill>
                  <a:srgbClr val="646464"/>
                </a:solidFill>
                <a:latin typeface="TT Norms"/>
                <a:ea typeface="TT Norms"/>
                <a:cs typeface="TT Norms"/>
                <a:sym typeface="TT Norms"/>
              </a:rPr>
              <a:t>a) Do you have a sister?</a:t>
            </a:r>
          </a:p>
          <a:p>
            <a:pPr algn="l">
              <a:lnSpc>
                <a:spcPts val="1959"/>
              </a:lnSpc>
            </a:pPr>
            <a:r>
              <a:rPr lang="en-US" sz="1399" spc="-27">
                <a:solidFill>
                  <a:srgbClr val="646464"/>
                </a:solidFill>
                <a:latin typeface="TT Norms"/>
                <a:ea typeface="TT Norms"/>
                <a:cs typeface="TT Norms"/>
                <a:sym typeface="TT Norms"/>
              </a:rPr>
              <a:t>           Yes, I ...............</a:t>
            </a:r>
          </a:p>
        </p:txBody>
      </p:sp>
      <p:sp>
        <p:nvSpPr>
          <p:cNvPr id="24" name="Freeform 24"/>
          <p:cNvSpPr/>
          <p:nvPr/>
        </p:nvSpPr>
        <p:spPr>
          <a:xfrm flipV="1">
            <a:off x="461862" y="7926659"/>
            <a:ext cx="215832" cy="220237"/>
          </a:xfrm>
          <a:custGeom>
            <a:avLst/>
            <a:gdLst/>
            <a:ahLst/>
            <a:cxnLst/>
            <a:rect l="l" t="t" r="r" b="b"/>
            <a:pathLst>
              <a:path w="215832" h="220237">
                <a:moveTo>
                  <a:pt x="0" y="220237"/>
                </a:moveTo>
                <a:lnTo>
                  <a:pt x="215832" y="220237"/>
                </a:lnTo>
                <a:lnTo>
                  <a:pt x="215832" y="0"/>
                </a:lnTo>
                <a:lnTo>
                  <a:pt x="0" y="0"/>
                </a:lnTo>
                <a:lnTo>
                  <a:pt x="0" y="220237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A"/>
          </a:p>
        </p:txBody>
      </p:sp>
      <p:grpSp>
        <p:nvGrpSpPr>
          <p:cNvPr id="25" name="Group 25"/>
          <p:cNvGrpSpPr/>
          <p:nvPr/>
        </p:nvGrpSpPr>
        <p:grpSpPr>
          <a:xfrm>
            <a:off x="307631" y="8267456"/>
            <a:ext cx="7056913" cy="288000"/>
            <a:chOff x="0" y="0"/>
            <a:chExt cx="9409217" cy="384000"/>
          </a:xfrm>
        </p:grpSpPr>
        <p:grpSp>
          <p:nvGrpSpPr>
            <p:cNvPr id="26" name="Group 26"/>
            <p:cNvGrpSpPr/>
            <p:nvPr/>
          </p:nvGrpSpPr>
          <p:grpSpPr>
            <a:xfrm>
              <a:off x="0" y="0"/>
              <a:ext cx="4704609" cy="384000"/>
              <a:chOff x="0" y="0"/>
              <a:chExt cx="1264519" cy="103213"/>
            </a:xfrm>
          </p:grpSpPr>
          <p:sp>
            <p:nvSpPr>
              <p:cNvPr id="27" name="Freeform 27"/>
              <p:cNvSpPr/>
              <p:nvPr/>
            </p:nvSpPr>
            <p:spPr>
              <a:xfrm>
                <a:off x="0" y="0"/>
                <a:ext cx="1264519" cy="103213"/>
              </a:xfrm>
              <a:custGeom>
                <a:avLst/>
                <a:gdLst/>
                <a:ahLst/>
                <a:cxnLst/>
                <a:rect l="l" t="t" r="r" b="b"/>
                <a:pathLst>
                  <a:path w="1264519" h="103213">
                    <a:moveTo>
                      <a:pt x="0" y="0"/>
                    </a:moveTo>
                    <a:lnTo>
                      <a:pt x="1264519" y="0"/>
                    </a:lnTo>
                    <a:lnTo>
                      <a:pt x="1264519" y="103213"/>
                    </a:lnTo>
                    <a:lnTo>
                      <a:pt x="0" y="103213"/>
                    </a:lnTo>
                    <a:close/>
                  </a:path>
                </a:pathLst>
              </a:custGeom>
              <a:solidFill>
                <a:srgbClr val="E1E4E0"/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MA"/>
              </a:p>
            </p:txBody>
          </p:sp>
          <p:sp>
            <p:nvSpPr>
              <p:cNvPr id="28" name="TextBox 28"/>
              <p:cNvSpPr txBox="1"/>
              <p:nvPr/>
            </p:nvSpPr>
            <p:spPr>
              <a:xfrm>
                <a:off x="0" y="-28575"/>
                <a:ext cx="1264519" cy="13178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599"/>
                  </a:lnSpc>
                </a:pPr>
                <a:endParaRPr/>
              </a:p>
            </p:txBody>
          </p:sp>
        </p:grpSp>
        <p:grpSp>
          <p:nvGrpSpPr>
            <p:cNvPr id="29" name="Group 29"/>
            <p:cNvGrpSpPr/>
            <p:nvPr/>
          </p:nvGrpSpPr>
          <p:grpSpPr>
            <a:xfrm>
              <a:off x="4704609" y="0"/>
              <a:ext cx="4704609" cy="384000"/>
              <a:chOff x="0" y="0"/>
              <a:chExt cx="1264519" cy="103213"/>
            </a:xfrm>
          </p:grpSpPr>
          <p:sp>
            <p:nvSpPr>
              <p:cNvPr id="30" name="Freeform 30"/>
              <p:cNvSpPr/>
              <p:nvPr/>
            </p:nvSpPr>
            <p:spPr>
              <a:xfrm>
                <a:off x="0" y="0"/>
                <a:ext cx="1264519" cy="103213"/>
              </a:xfrm>
              <a:custGeom>
                <a:avLst/>
                <a:gdLst/>
                <a:ahLst/>
                <a:cxnLst/>
                <a:rect l="l" t="t" r="r" b="b"/>
                <a:pathLst>
                  <a:path w="1264519" h="103213">
                    <a:moveTo>
                      <a:pt x="0" y="0"/>
                    </a:moveTo>
                    <a:lnTo>
                      <a:pt x="1264519" y="0"/>
                    </a:lnTo>
                    <a:lnTo>
                      <a:pt x="1264519" y="103213"/>
                    </a:lnTo>
                    <a:lnTo>
                      <a:pt x="0" y="103213"/>
                    </a:lnTo>
                    <a:close/>
                  </a:path>
                </a:pathLst>
              </a:custGeom>
              <a:solidFill>
                <a:srgbClr val="E1E4E0"/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MA"/>
              </a:p>
            </p:txBody>
          </p:sp>
          <p:sp>
            <p:nvSpPr>
              <p:cNvPr id="31" name="TextBox 31"/>
              <p:cNvSpPr txBox="1"/>
              <p:nvPr/>
            </p:nvSpPr>
            <p:spPr>
              <a:xfrm>
                <a:off x="0" y="-28575"/>
                <a:ext cx="1264519" cy="13178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599"/>
                  </a:lnSpc>
                </a:pPr>
                <a:endParaRPr/>
              </a:p>
            </p:txBody>
          </p:sp>
        </p:grpSp>
        <p:sp>
          <p:nvSpPr>
            <p:cNvPr id="32" name="TextBox 32"/>
            <p:cNvSpPr txBox="1"/>
            <p:nvPr/>
          </p:nvSpPr>
          <p:spPr>
            <a:xfrm>
              <a:off x="313641" y="22032"/>
              <a:ext cx="4052082" cy="31136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960"/>
                </a:lnSpc>
              </a:pPr>
              <a:r>
                <a:rPr lang="en-US" sz="1400" b="1" spc="140">
                  <a:solidFill>
                    <a:srgbClr val="646464"/>
                  </a:solidFill>
                  <a:latin typeface="TT Norms Bold"/>
                  <a:ea typeface="TT Norms Bold"/>
                  <a:cs typeface="TT Norms Bold"/>
                  <a:sym typeface="TT Norms Bold"/>
                </a:rPr>
                <a:t>COMMUNICATION (2 PTS.)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307631" y="1464050"/>
            <a:ext cx="7056913" cy="288000"/>
            <a:chOff x="0" y="0"/>
            <a:chExt cx="9409217" cy="384000"/>
          </a:xfrm>
        </p:grpSpPr>
        <p:grpSp>
          <p:nvGrpSpPr>
            <p:cNvPr id="34" name="Group 34"/>
            <p:cNvGrpSpPr/>
            <p:nvPr/>
          </p:nvGrpSpPr>
          <p:grpSpPr>
            <a:xfrm>
              <a:off x="0" y="0"/>
              <a:ext cx="9409217" cy="384000"/>
              <a:chOff x="0" y="0"/>
              <a:chExt cx="2529038" cy="103213"/>
            </a:xfrm>
          </p:grpSpPr>
          <p:sp>
            <p:nvSpPr>
              <p:cNvPr id="35" name="Freeform 35"/>
              <p:cNvSpPr/>
              <p:nvPr/>
            </p:nvSpPr>
            <p:spPr>
              <a:xfrm>
                <a:off x="0" y="0"/>
                <a:ext cx="2529038" cy="103213"/>
              </a:xfrm>
              <a:custGeom>
                <a:avLst/>
                <a:gdLst/>
                <a:ahLst/>
                <a:cxnLst/>
                <a:rect l="l" t="t" r="r" b="b"/>
                <a:pathLst>
                  <a:path w="2529038" h="103213">
                    <a:moveTo>
                      <a:pt x="0" y="0"/>
                    </a:moveTo>
                    <a:lnTo>
                      <a:pt x="2529038" y="0"/>
                    </a:lnTo>
                    <a:lnTo>
                      <a:pt x="2529038" y="103213"/>
                    </a:lnTo>
                    <a:lnTo>
                      <a:pt x="0" y="103213"/>
                    </a:lnTo>
                    <a:close/>
                  </a:path>
                </a:pathLst>
              </a:custGeom>
              <a:solidFill>
                <a:srgbClr val="E1E4E0"/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MA"/>
              </a:p>
            </p:txBody>
          </p:sp>
          <p:sp>
            <p:nvSpPr>
              <p:cNvPr id="36" name="TextBox 36"/>
              <p:cNvSpPr txBox="1"/>
              <p:nvPr/>
            </p:nvSpPr>
            <p:spPr>
              <a:xfrm>
                <a:off x="0" y="-28575"/>
                <a:ext cx="2529038" cy="13178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599"/>
                  </a:lnSpc>
                </a:pPr>
                <a:endParaRPr/>
              </a:p>
            </p:txBody>
          </p:sp>
        </p:grpSp>
        <p:sp>
          <p:nvSpPr>
            <p:cNvPr id="37" name="TextBox 37"/>
            <p:cNvSpPr txBox="1"/>
            <p:nvPr/>
          </p:nvSpPr>
          <p:spPr>
            <a:xfrm>
              <a:off x="313641" y="22032"/>
              <a:ext cx="3712404" cy="31136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960"/>
                </a:lnSpc>
              </a:pPr>
              <a:r>
                <a:rPr lang="en-US" sz="1400" b="1" spc="140">
                  <a:solidFill>
                    <a:srgbClr val="646464"/>
                  </a:solidFill>
                  <a:latin typeface="TT Norms Bold"/>
                  <a:ea typeface="TT Norms Bold"/>
                  <a:cs typeface="TT Norms Bold"/>
                  <a:sym typeface="TT Norms Bold"/>
                </a:rPr>
                <a:t>VOCABULARY (5 PTS.)</a:t>
              </a:r>
            </a:p>
          </p:txBody>
        </p:sp>
      </p:grpSp>
      <p:sp>
        <p:nvSpPr>
          <p:cNvPr id="38" name="Freeform 38"/>
          <p:cNvSpPr/>
          <p:nvPr/>
        </p:nvSpPr>
        <p:spPr>
          <a:xfrm>
            <a:off x="2413590" y="5063302"/>
            <a:ext cx="624578" cy="864468"/>
          </a:xfrm>
          <a:custGeom>
            <a:avLst/>
            <a:gdLst/>
            <a:ahLst/>
            <a:cxnLst/>
            <a:rect l="l" t="t" r="r" b="b"/>
            <a:pathLst>
              <a:path w="624578" h="864468">
                <a:moveTo>
                  <a:pt x="0" y="0"/>
                </a:moveTo>
                <a:lnTo>
                  <a:pt x="624578" y="0"/>
                </a:lnTo>
                <a:lnTo>
                  <a:pt x="624578" y="864468"/>
                </a:lnTo>
                <a:lnTo>
                  <a:pt x="0" y="864468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en-MA"/>
          </a:p>
        </p:txBody>
      </p:sp>
      <p:sp>
        <p:nvSpPr>
          <p:cNvPr id="39" name="Freeform 39"/>
          <p:cNvSpPr/>
          <p:nvPr/>
        </p:nvSpPr>
        <p:spPr>
          <a:xfrm>
            <a:off x="3876966" y="5063302"/>
            <a:ext cx="1068894" cy="864468"/>
          </a:xfrm>
          <a:custGeom>
            <a:avLst/>
            <a:gdLst/>
            <a:ahLst/>
            <a:cxnLst/>
            <a:rect l="l" t="t" r="r" b="b"/>
            <a:pathLst>
              <a:path w="1068894" h="864468">
                <a:moveTo>
                  <a:pt x="0" y="0"/>
                </a:moveTo>
                <a:lnTo>
                  <a:pt x="1068893" y="0"/>
                </a:lnTo>
                <a:lnTo>
                  <a:pt x="1068893" y="864468"/>
                </a:lnTo>
                <a:lnTo>
                  <a:pt x="0" y="864468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endParaRPr lang="en-MA"/>
          </a:p>
        </p:txBody>
      </p:sp>
      <p:sp>
        <p:nvSpPr>
          <p:cNvPr id="40" name="TextBox 40"/>
          <p:cNvSpPr txBox="1"/>
          <p:nvPr/>
        </p:nvSpPr>
        <p:spPr>
          <a:xfrm>
            <a:off x="540000" y="110100"/>
            <a:ext cx="6480000" cy="565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99"/>
              </a:lnSpc>
            </a:pPr>
            <a:r>
              <a:rPr lang="en-US" sz="3999" spc="319">
                <a:solidFill>
                  <a:srgbClr val="646464"/>
                </a:solidFill>
                <a:latin typeface="TT Norms"/>
                <a:ea typeface="TT Norms"/>
                <a:cs typeface="TT Norms"/>
                <a:sym typeface="TT Norms"/>
              </a:rPr>
              <a:t>SEMESTER 1 QUIZ 1</a:t>
            </a:r>
          </a:p>
        </p:txBody>
      </p:sp>
      <p:grpSp>
        <p:nvGrpSpPr>
          <p:cNvPr id="41" name="Group 41"/>
          <p:cNvGrpSpPr/>
          <p:nvPr/>
        </p:nvGrpSpPr>
        <p:grpSpPr>
          <a:xfrm>
            <a:off x="104032" y="72000"/>
            <a:ext cx="1042286" cy="684000"/>
            <a:chOff x="0" y="0"/>
            <a:chExt cx="1389714" cy="912000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1389714" cy="912000"/>
            </a:xfrm>
            <a:custGeom>
              <a:avLst/>
              <a:gdLst/>
              <a:ahLst/>
              <a:cxnLst/>
              <a:rect l="l" t="t" r="r" b="b"/>
              <a:pathLst>
                <a:path w="1389714" h="912000">
                  <a:moveTo>
                    <a:pt x="0" y="0"/>
                  </a:moveTo>
                  <a:lnTo>
                    <a:pt x="1389714" y="0"/>
                  </a:lnTo>
                  <a:lnTo>
                    <a:pt x="1389714" y="912000"/>
                  </a:lnTo>
                  <a:lnTo>
                    <a:pt x="0" y="912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MA"/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521363" y="109924"/>
              <a:ext cx="346988" cy="64452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199"/>
                </a:lnSpc>
              </a:pPr>
              <a:r>
                <a:rPr lang="en-US" sz="2999" b="1" spc="-59">
                  <a:solidFill>
                    <a:srgbClr val="FFFFFF"/>
                  </a:solidFill>
                  <a:latin typeface="Playpen Sans Bold"/>
                  <a:ea typeface="Playpen Sans Bold"/>
                  <a:cs typeface="Playpen Sans Bold"/>
                  <a:sym typeface="Playpen Sans Bold"/>
                </a:rPr>
                <a:t>A</a:t>
              </a:r>
            </a:p>
          </p:txBody>
        </p:sp>
      </p:grpSp>
      <p:sp>
        <p:nvSpPr>
          <p:cNvPr id="44" name="Freeform 44"/>
          <p:cNvSpPr/>
          <p:nvPr/>
        </p:nvSpPr>
        <p:spPr>
          <a:xfrm>
            <a:off x="4259676" y="1836853"/>
            <a:ext cx="15390" cy="439708"/>
          </a:xfrm>
          <a:custGeom>
            <a:avLst/>
            <a:gdLst/>
            <a:ahLst/>
            <a:cxnLst/>
            <a:rect l="l" t="t" r="r" b="b"/>
            <a:pathLst>
              <a:path w="15390" h="439708">
                <a:moveTo>
                  <a:pt x="0" y="0"/>
                </a:moveTo>
                <a:lnTo>
                  <a:pt x="15390" y="0"/>
                </a:lnTo>
                <a:lnTo>
                  <a:pt x="15390" y="439707"/>
                </a:lnTo>
                <a:lnTo>
                  <a:pt x="0" y="439707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A"/>
          </a:p>
        </p:txBody>
      </p:sp>
      <p:sp>
        <p:nvSpPr>
          <p:cNvPr id="45" name="TextBox 45"/>
          <p:cNvSpPr txBox="1"/>
          <p:nvPr/>
        </p:nvSpPr>
        <p:spPr>
          <a:xfrm>
            <a:off x="536032" y="6320690"/>
            <a:ext cx="2160000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</a:pPr>
            <a:r>
              <a:rPr lang="en-US" sz="1400" b="1" spc="140">
                <a:solidFill>
                  <a:srgbClr val="646464"/>
                </a:solidFill>
                <a:latin typeface="TT Norms Bold"/>
                <a:ea typeface="TT Norms Bold"/>
                <a:cs typeface="TT Norms Bold"/>
                <a:sym typeface="TT Norms Bold"/>
              </a:rPr>
              <a:t>GRAMMAR (3 PTS.)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307631" y="6902205"/>
            <a:ext cx="2265190" cy="4883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59"/>
              </a:lnSpc>
            </a:pPr>
            <a:r>
              <a:rPr lang="en-US" sz="1399" spc="-27">
                <a:solidFill>
                  <a:srgbClr val="646464"/>
                </a:solidFill>
                <a:latin typeface="TT Norms"/>
                <a:ea typeface="TT Norms"/>
                <a:cs typeface="TT Norms"/>
                <a:sym typeface="TT Norms"/>
              </a:rPr>
              <a:t>a) She (</a:t>
            </a:r>
            <a:r>
              <a:rPr lang="en-US" sz="1399" b="1" spc="-27">
                <a:solidFill>
                  <a:srgbClr val="646464"/>
                </a:solidFill>
                <a:latin typeface="TT Norms Bold"/>
                <a:ea typeface="TT Norms Bold"/>
                <a:cs typeface="TT Norms Bold"/>
                <a:sym typeface="TT Norms Bold"/>
              </a:rPr>
              <a:t>am</a:t>
            </a:r>
            <a:r>
              <a:rPr lang="en-US" sz="1399" spc="-27">
                <a:solidFill>
                  <a:srgbClr val="646464"/>
                </a:solidFill>
                <a:latin typeface="TT Norms"/>
                <a:ea typeface="TT Norms"/>
                <a:cs typeface="TT Norms"/>
                <a:sym typeface="TT Norms"/>
              </a:rPr>
              <a:t> - </a:t>
            </a:r>
            <a:r>
              <a:rPr lang="en-US" sz="1399" b="1" spc="-27">
                <a:solidFill>
                  <a:srgbClr val="646464"/>
                </a:solidFill>
                <a:latin typeface="TT Norms Bold"/>
                <a:ea typeface="TT Norms Bold"/>
                <a:cs typeface="TT Norms Bold"/>
                <a:sym typeface="TT Norms Bold"/>
              </a:rPr>
              <a:t>is</a:t>
            </a:r>
            <a:r>
              <a:rPr lang="en-US" sz="1399" spc="-27">
                <a:solidFill>
                  <a:srgbClr val="646464"/>
                </a:solidFill>
                <a:latin typeface="TT Norms"/>
                <a:ea typeface="TT Norms"/>
                <a:cs typeface="TT Norms"/>
                <a:sym typeface="TT Norms"/>
              </a:rPr>
              <a:t> - </a:t>
            </a:r>
            <a:r>
              <a:rPr lang="en-US" sz="1399" b="1" spc="-27">
                <a:solidFill>
                  <a:srgbClr val="646464"/>
                </a:solidFill>
                <a:latin typeface="TT Norms Bold"/>
                <a:ea typeface="TT Norms Bold"/>
                <a:cs typeface="TT Norms Bold"/>
                <a:sym typeface="TT Norms Bold"/>
              </a:rPr>
              <a:t>are</a:t>
            </a:r>
            <a:r>
              <a:rPr lang="en-US" sz="1399" spc="-27">
                <a:solidFill>
                  <a:srgbClr val="646464"/>
                </a:solidFill>
                <a:latin typeface="TT Norms"/>
                <a:ea typeface="TT Norms"/>
                <a:cs typeface="TT Norms"/>
                <a:sym typeface="TT Norms"/>
              </a:rPr>
              <a:t>) my sister. </a:t>
            </a:r>
          </a:p>
          <a:p>
            <a:pPr algn="l">
              <a:lnSpc>
                <a:spcPts val="1959"/>
              </a:lnSpc>
            </a:pPr>
            <a:r>
              <a:rPr lang="en-US" sz="1399" spc="-27">
                <a:solidFill>
                  <a:srgbClr val="646464"/>
                </a:solidFill>
                <a:latin typeface="TT Norms"/>
                <a:ea typeface="TT Norms"/>
                <a:cs typeface="TT Norms"/>
                <a:sym typeface="TT Norms"/>
              </a:rPr>
              <a:t>c) I (</a:t>
            </a:r>
            <a:r>
              <a:rPr lang="en-US" sz="1399" b="1" spc="-27">
                <a:solidFill>
                  <a:srgbClr val="646464"/>
                </a:solidFill>
                <a:latin typeface="TT Norms Bold"/>
                <a:ea typeface="TT Norms Bold"/>
                <a:cs typeface="TT Norms Bold"/>
                <a:sym typeface="TT Norms Bold"/>
              </a:rPr>
              <a:t>am</a:t>
            </a:r>
            <a:r>
              <a:rPr lang="en-US" sz="1399" spc="-27">
                <a:solidFill>
                  <a:srgbClr val="646464"/>
                </a:solidFill>
                <a:latin typeface="TT Norms"/>
                <a:ea typeface="TT Norms"/>
                <a:cs typeface="TT Norms"/>
                <a:sym typeface="TT Norms"/>
              </a:rPr>
              <a:t> - </a:t>
            </a:r>
            <a:r>
              <a:rPr lang="en-US" sz="1399" b="1" spc="-27">
                <a:solidFill>
                  <a:srgbClr val="646464"/>
                </a:solidFill>
                <a:latin typeface="TT Norms Bold"/>
                <a:ea typeface="TT Norms Bold"/>
                <a:cs typeface="TT Norms Bold"/>
                <a:sym typeface="TT Norms Bold"/>
              </a:rPr>
              <a:t>is</a:t>
            </a:r>
            <a:r>
              <a:rPr lang="en-US" sz="1399" spc="-27">
                <a:solidFill>
                  <a:srgbClr val="646464"/>
                </a:solidFill>
                <a:latin typeface="TT Norms"/>
                <a:ea typeface="TT Norms"/>
                <a:cs typeface="TT Norms"/>
                <a:sym typeface="TT Norms"/>
              </a:rPr>
              <a:t> - </a:t>
            </a:r>
            <a:r>
              <a:rPr lang="en-US" sz="1399" b="1" spc="-27">
                <a:solidFill>
                  <a:srgbClr val="646464"/>
                </a:solidFill>
                <a:latin typeface="TT Norms Bold"/>
                <a:ea typeface="TT Norms Bold"/>
                <a:cs typeface="TT Norms Bold"/>
                <a:sym typeface="TT Norms Bold"/>
              </a:rPr>
              <a:t>are</a:t>
            </a:r>
            <a:r>
              <a:rPr lang="en-US" sz="1399" spc="-27">
                <a:solidFill>
                  <a:srgbClr val="646464"/>
                </a:solidFill>
                <a:latin typeface="TT Norms"/>
                <a:ea typeface="TT Norms"/>
                <a:cs typeface="TT Norms"/>
                <a:sym typeface="TT Norms"/>
              </a:rPr>
              <a:t>) a student. 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307631" y="6665985"/>
            <a:ext cx="2705744" cy="1981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lang="en-US" sz="1200" b="1">
                <a:solidFill>
                  <a:srgbClr val="646464"/>
                </a:solidFill>
                <a:latin typeface="TT Norms Bold"/>
                <a:ea typeface="TT Norms Bold"/>
                <a:cs typeface="TT Norms Bold"/>
                <a:sym typeface="TT Norms Bold"/>
              </a:rPr>
              <a:t>1. Circle the correct option. (2 pts.)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307631" y="7438145"/>
            <a:ext cx="3401387" cy="1981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lang="en-US" sz="1200" b="1">
                <a:solidFill>
                  <a:srgbClr val="646464"/>
                </a:solidFill>
                <a:latin typeface="TT Norms Bold"/>
                <a:ea typeface="TT Norms Bold"/>
                <a:cs typeface="TT Norms Bold"/>
                <a:sym typeface="TT Norms Bold"/>
              </a:rPr>
              <a:t>2. Complete the answers. (1 pt.)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3215373" y="6902205"/>
            <a:ext cx="3394293" cy="4883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59"/>
              </a:lnSpc>
            </a:pPr>
            <a:r>
              <a:rPr lang="en-US" sz="1399" spc="-27">
                <a:solidFill>
                  <a:srgbClr val="646464"/>
                </a:solidFill>
                <a:latin typeface="TT Norms"/>
                <a:ea typeface="TT Norms"/>
                <a:cs typeface="TT Norms"/>
                <a:sym typeface="TT Norms"/>
              </a:rPr>
              <a:t>b) He (</a:t>
            </a:r>
            <a:r>
              <a:rPr lang="en-US" sz="1399" b="1" spc="-27">
                <a:solidFill>
                  <a:srgbClr val="646464"/>
                </a:solidFill>
                <a:latin typeface="TT Norms Bold"/>
                <a:ea typeface="TT Norms Bold"/>
                <a:cs typeface="TT Norms Bold"/>
                <a:sym typeface="TT Norms Bold"/>
              </a:rPr>
              <a:t>‘m</a:t>
            </a:r>
            <a:r>
              <a:rPr lang="en-US" sz="1399" spc="-27">
                <a:solidFill>
                  <a:srgbClr val="646464"/>
                </a:solidFill>
                <a:latin typeface="TT Norms"/>
                <a:ea typeface="TT Norms"/>
                <a:cs typeface="TT Norms"/>
                <a:sym typeface="TT Norms"/>
              </a:rPr>
              <a:t> - </a:t>
            </a:r>
            <a:r>
              <a:rPr lang="en-US" sz="1399" b="1" spc="-27">
                <a:solidFill>
                  <a:srgbClr val="646464"/>
                </a:solidFill>
                <a:latin typeface="TT Norms Bold"/>
                <a:ea typeface="TT Norms Bold"/>
                <a:cs typeface="TT Norms Bold"/>
                <a:sym typeface="TT Norms Bold"/>
              </a:rPr>
              <a:t>‘s</a:t>
            </a:r>
            <a:r>
              <a:rPr lang="en-US" sz="1399" spc="-27">
                <a:solidFill>
                  <a:srgbClr val="646464"/>
                </a:solidFill>
                <a:latin typeface="TT Norms"/>
                <a:ea typeface="TT Norms"/>
                <a:cs typeface="TT Norms"/>
                <a:sym typeface="TT Norms"/>
              </a:rPr>
              <a:t> - </a:t>
            </a:r>
            <a:r>
              <a:rPr lang="en-US" sz="1399" b="1" spc="-27">
                <a:solidFill>
                  <a:srgbClr val="646464"/>
                </a:solidFill>
                <a:latin typeface="TT Norms Bold"/>
                <a:ea typeface="TT Norms Bold"/>
                <a:cs typeface="TT Norms Bold"/>
                <a:sym typeface="TT Norms Bold"/>
              </a:rPr>
              <a:t>‘re</a:t>
            </a:r>
            <a:r>
              <a:rPr lang="en-US" sz="1399" spc="-27">
                <a:solidFill>
                  <a:srgbClr val="646464"/>
                </a:solidFill>
                <a:latin typeface="TT Norms"/>
                <a:ea typeface="TT Norms"/>
                <a:cs typeface="TT Norms"/>
                <a:sym typeface="TT Norms"/>
              </a:rPr>
              <a:t>) 14. </a:t>
            </a:r>
          </a:p>
          <a:p>
            <a:pPr algn="l">
              <a:lnSpc>
                <a:spcPts val="1959"/>
              </a:lnSpc>
            </a:pPr>
            <a:r>
              <a:rPr lang="en-US" sz="1399" spc="-27">
                <a:solidFill>
                  <a:srgbClr val="646464"/>
                </a:solidFill>
                <a:latin typeface="TT Norms"/>
                <a:ea typeface="TT Norms"/>
                <a:cs typeface="TT Norms"/>
                <a:sym typeface="TT Norms"/>
              </a:rPr>
              <a:t>d) This my friend. (</a:t>
            </a:r>
            <a:r>
              <a:rPr lang="en-US" sz="1399" b="1" spc="-27">
                <a:solidFill>
                  <a:srgbClr val="646464"/>
                </a:solidFill>
                <a:latin typeface="TT Norms Bold"/>
                <a:ea typeface="TT Norms Bold"/>
                <a:cs typeface="TT Norms Bold"/>
                <a:sym typeface="TT Norms Bold"/>
              </a:rPr>
              <a:t>My</a:t>
            </a:r>
            <a:r>
              <a:rPr lang="en-US" sz="1399" spc="-27">
                <a:solidFill>
                  <a:srgbClr val="646464"/>
                </a:solidFill>
                <a:latin typeface="TT Norms"/>
                <a:ea typeface="TT Norms"/>
                <a:cs typeface="TT Norms"/>
                <a:sym typeface="TT Norms"/>
              </a:rPr>
              <a:t> - </a:t>
            </a:r>
            <a:r>
              <a:rPr lang="en-US" sz="1399" b="1" spc="-27">
                <a:solidFill>
                  <a:srgbClr val="646464"/>
                </a:solidFill>
                <a:latin typeface="TT Norms Bold"/>
                <a:ea typeface="TT Norms Bold"/>
                <a:cs typeface="TT Norms Bold"/>
                <a:sym typeface="TT Norms Bold"/>
              </a:rPr>
              <a:t>His</a:t>
            </a:r>
            <a:r>
              <a:rPr lang="en-US" sz="1399" spc="-27">
                <a:solidFill>
                  <a:srgbClr val="646464"/>
                </a:solidFill>
                <a:latin typeface="TT Norms"/>
                <a:ea typeface="TT Norms"/>
                <a:cs typeface="TT Norms"/>
                <a:sym typeface="TT Norms"/>
              </a:rPr>
              <a:t> - </a:t>
            </a:r>
            <a:r>
              <a:rPr lang="en-US" sz="1399" b="1" spc="-27">
                <a:solidFill>
                  <a:srgbClr val="646464"/>
                </a:solidFill>
                <a:latin typeface="TT Norms Bold"/>
                <a:ea typeface="TT Norms Bold"/>
                <a:cs typeface="TT Norms Bold"/>
                <a:sym typeface="TT Norms Bold"/>
              </a:rPr>
              <a:t>Her</a:t>
            </a:r>
            <a:r>
              <a:rPr lang="en-US" sz="1399" spc="-27">
                <a:solidFill>
                  <a:srgbClr val="646464"/>
                </a:solidFill>
                <a:latin typeface="TT Norms"/>
                <a:ea typeface="TT Norms"/>
                <a:cs typeface="TT Norms"/>
                <a:sym typeface="TT Norms"/>
              </a:rPr>
              <a:t>) name is Ali. 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3872364" y="2274655"/>
            <a:ext cx="2837415" cy="1981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lang="en-US" sz="1200" b="1">
                <a:solidFill>
                  <a:srgbClr val="646464"/>
                </a:solidFill>
                <a:latin typeface="TT Norms Bold"/>
                <a:ea typeface="TT Norms Bold"/>
                <a:cs typeface="TT Norms Bold"/>
                <a:sym typeface="TT Norms Bold"/>
              </a:rPr>
              <a:t>4. Complete with family members. (1 pt.)</a:t>
            </a:r>
          </a:p>
        </p:txBody>
      </p:sp>
      <p:sp>
        <p:nvSpPr>
          <p:cNvPr id="51" name="TextBox 51"/>
          <p:cNvSpPr txBox="1"/>
          <p:nvPr/>
        </p:nvSpPr>
        <p:spPr>
          <a:xfrm>
            <a:off x="1512000" y="539145"/>
            <a:ext cx="4536000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19"/>
              </a:lnSpc>
            </a:pPr>
            <a:r>
              <a:rPr lang="en-US" sz="1799" spc="179">
                <a:solidFill>
                  <a:srgbClr val="646464"/>
                </a:solidFill>
                <a:latin typeface="TT Norms"/>
                <a:ea typeface="TT Norms"/>
                <a:cs typeface="TT Norms"/>
                <a:sym typeface="TT Norms"/>
              </a:rPr>
              <a:t>............................... MIDDLE SCHOOL</a:t>
            </a:r>
          </a:p>
        </p:txBody>
      </p:sp>
      <p:sp>
        <p:nvSpPr>
          <p:cNvPr id="52" name="TextBox 52"/>
          <p:cNvSpPr txBox="1"/>
          <p:nvPr/>
        </p:nvSpPr>
        <p:spPr>
          <a:xfrm>
            <a:off x="307631" y="1178300"/>
            <a:ext cx="3201074" cy="228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lang="en-US" sz="1399" spc="-27">
                <a:solidFill>
                  <a:srgbClr val="646464"/>
                </a:solidFill>
                <a:latin typeface="Poppins Light"/>
                <a:ea typeface="Poppins Light"/>
                <a:cs typeface="Poppins Light"/>
                <a:sym typeface="Poppins Light"/>
              </a:rPr>
              <a:t>Name: ..........................................................................................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3546613" y="1178300"/>
            <a:ext cx="1188239" cy="228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lang="en-US" sz="1399" spc="-27">
                <a:solidFill>
                  <a:srgbClr val="646464"/>
                </a:solidFill>
                <a:latin typeface="Poppins Light"/>
                <a:ea typeface="Poppins Light"/>
                <a:cs typeface="Poppins Light"/>
                <a:sym typeface="Poppins Light"/>
              </a:rPr>
              <a:t>Class: ........../..........</a:t>
            </a:r>
          </a:p>
        </p:txBody>
      </p:sp>
      <p:sp>
        <p:nvSpPr>
          <p:cNvPr id="54" name="TextBox 54"/>
          <p:cNvSpPr txBox="1"/>
          <p:nvPr/>
        </p:nvSpPr>
        <p:spPr>
          <a:xfrm>
            <a:off x="4753903" y="1178300"/>
            <a:ext cx="1056889" cy="228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lang="en-US" sz="1399" spc="-27">
                <a:solidFill>
                  <a:srgbClr val="646464"/>
                </a:solidFill>
                <a:latin typeface="Poppins Light"/>
                <a:ea typeface="Poppins Light"/>
                <a:cs typeface="Poppins Light"/>
                <a:sym typeface="Poppins Light"/>
              </a:rPr>
              <a:t>Number: ..........</a:t>
            </a:r>
          </a:p>
        </p:txBody>
      </p:sp>
      <p:sp>
        <p:nvSpPr>
          <p:cNvPr id="55" name="TextBox 55"/>
          <p:cNvSpPr txBox="1"/>
          <p:nvPr/>
        </p:nvSpPr>
        <p:spPr>
          <a:xfrm>
            <a:off x="5833831" y="1178300"/>
            <a:ext cx="1530713" cy="228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lang="en-US" sz="1399" spc="-27">
                <a:solidFill>
                  <a:srgbClr val="646464"/>
                </a:solidFill>
                <a:latin typeface="Poppins Light"/>
                <a:ea typeface="Poppins Light"/>
                <a:cs typeface="Poppins Light"/>
                <a:sym typeface="Poppins Light"/>
              </a:rPr>
              <a:t>Mark: ............................/10</a:t>
            </a:r>
          </a:p>
        </p:txBody>
      </p:sp>
      <p:grpSp>
        <p:nvGrpSpPr>
          <p:cNvPr id="56" name="Group 56"/>
          <p:cNvGrpSpPr/>
          <p:nvPr/>
        </p:nvGrpSpPr>
        <p:grpSpPr>
          <a:xfrm>
            <a:off x="307631" y="1818725"/>
            <a:ext cx="3814269" cy="457835"/>
            <a:chOff x="0" y="0"/>
            <a:chExt cx="5085693" cy="610447"/>
          </a:xfrm>
        </p:grpSpPr>
        <p:sp>
          <p:nvSpPr>
            <p:cNvPr id="57" name="TextBox 57"/>
            <p:cNvSpPr txBox="1"/>
            <p:nvPr/>
          </p:nvSpPr>
          <p:spPr>
            <a:xfrm>
              <a:off x="0" y="299085"/>
              <a:ext cx="5085693" cy="31136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959"/>
                </a:lnSpc>
              </a:pPr>
              <a:r>
                <a:rPr lang="en-US" sz="1399" spc="-27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Sunday - ................................ - Tuesday - ................................</a:t>
              </a:r>
            </a:p>
          </p:txBody>
        </p:sp>
        <p:sp>
          <p:nvSpPr>
            <p:cNvPr id="58" name="TextBox 58"/>
            <p:cNvSpPr txBox="1"/>
            <p:nvPr/>
          </p:nvSpPr>
          <p:spPr>
            <a:xfrm>
              <a:off x="0" y="-19050"/>
              <a:ext cx="4932899" cy="25781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679"/>
                </a:lnSpc>
              </a:pPr>
              <a:r>
                <a:rPr lang="en-US" sz="1200" b="1">
                  <a:solidFill>
                    <a:srgbClr val="646464"/>
                  </a:solidFill>
                  <a:latin typeface="TT Norms Bold"/>
                  <a:ea typeface="TT Norms Bold"/>
                  <a:cs typeface="TT Norms Bold"/>
                  <a:sym typeface="TT Norms Bold"/>
                </a:rPr>
                <a:t>1. Complete with the missing days of the week. (1 pt.)</a:t>
              </a:r>
            </a:p>
          </p:txBody>
        </p:sp>
      </p:grpSp>
      <p:grpSp>
        <p:nvGrpSpPr>
          <p:cNvPr id="59" name="Group 59"/>
          <p:cNvGrpSpPr/>
          <p:nvPr/>
        </p:nvGrpSpPr>
        <p:grpSpPr>
          <a:xfrm>
            <a:off x="4396251" y="1804438"/>
            <a:ext cx="3116755" cy="484822"/>
            <a:chOff x="-1" y="-19050"/>
            <a:chExt cx="4155673" cy="646430"/>
          </a:xfrm>
        </p:grpSpPr>
        <p:sp>
          <p:nvSpPr>
            <p:cNvPr id="60" name="TextBox 60"/>
            <p:cNvSpPr txBox="1"/>
            <p:nvPr/>
          </p:nvSpPr>
          <p:spPr>
            <a:xfrm>
              <a:off x="-1" y="299085"/>
              <a:ext cx="3783220" cy="32829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l">
                <a:lnSpc>
                  <a:spcPts val="1959"/>
                </a:lnSpc>
              </a:pPr>
              <a:r>
                <a:rPr lang="en-US" sz="1399" spc="-27" dirty="0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1 : ................................ - 17: ................................</a:t>
              </a:r>
            </a:p>
          </p:txBody>
        </p:sp>
        <p:sp>
          <p:nvSpPr>
            <p:cNvPr id="61" name="TextBox 61"/>
            <p:cNvSpPr txBox="1"/>
            <p:nvPr/>
          </p:nvSpPr>
          <p:spPr>
            <a:xfrm>
              <a:off x="0" y="-19050"/>
              <a:ext cx="4155672" cy="25781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679"/>
                </a:lnSpc>
              </a:pPr>
              <a:r>
                <a:rPr lang="en-US" sz="1200" b="1">
                  <a:solidFill>
                    <a:srgbClr val="646464"/>
                  </a:solidFill>
                  <a:latin typeface="TT Norms Bold"/>
                  <a:ea typeface="TT Norms Bold"/>
                  <a:cs typeface="TT Norms Bold"/>
                  <a:sym typeface="TT Norms Bold"/>
                </a:rPr>
                <a:t>2. Write these numbers in words. (1 pt.)</a:t>
              </a:r>
            </a:p>
          </p:txBody>
        </p:sp>
      </p:grpSp>
      <p:sp>
        <p:nvSpPr>
          <p:cNvPr id="62" name="TextBox 62"/>
          <p:cNvSpPr txBox="1"/>
          <p:nvPr/>
        </p:nvSpPr>
        <p:spPr>
          <a:xfrm>
            <a:off x="307631" y="3110496"/>
            <a:ext cx="972000" cy="9836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02257" lvl="1" indent="-151129" algn="l">
              <a:lnSpc>
                <a:spcPts val="1959"/>
              </a:lnSpc>
              <a:buFont typeface="Arial"/>
              <a:buChar char="•"/>
            </a:pPr>
            <a:r>
              <a:rPr lang="en-US" sz="1399" spc="-27">
                <a:solidFill>
                  <a:srgbClr val="646464"/>
                </a:solidFill>
                <a:latin typeface="TT Norms"/>
                <a:ea typeface="TT Norms"/>
                <a:cs typeface="TT Norms"/>
                <a:sym typeface="TT Norms"/>
              </a:rPr>
              <a:t>Japan</a:t>
            </a:r>
          </a:p>
          <a:p>
            <a:pPr algn="l">
              <a:lnSpc>
                <a:spcPts val="1959"/>
              </a:lnSpc>
            </a:pPr>
            <a:endParaRPr lang="en-US" sz="1399" spc="-27">
              <a:solidFill>
                <a:srgbClr val="646464"/>
              </a:solidFill>
              <a:latin typeface="TT Norms"/>
              <a:ea typeface="TT Norms"/>
              <a:cs typeface="TT Norms"/>
              <a:sym typeface="TT Norms"/>
            </a:endParaRPr>
          </a:p>
          <a:p>
            <a:pPr algn="l">
              <a:lnSpc>
                <a:spcPts val="1959"/>
              </a:lnSpc>
            </a:pPr>
            <a:endParaRPr lang="en-US" sz="1399" spc="-27">
              <a:solidFill>
                <a:srgbClr val="646464"/>
              </a:solidFill>
              <a:latin typeface="TT Norms"/>
              <a:ea typeface="TT Norms"/>
              <a:cs typeface="TT Norms"/>
              <a:sym typeface="TT Norms"/>
            </a:endParaRPr>
          </a:p>
          <a:p>
            <a:pPr marL="302257" lvl="1" indent="-151129" algn="l">
              <a:lnSpc>
                <a:spcPts val="1959"/>
              </a:lnSpc>
              <a:buFont typeface="Arial"/>
              <a:buChar char="•"/>
            </a:pPr>
            <a:r>
              <a:rPr lang="en-US" sz="1399" spc="-27">
                <a:solidFill>
                  <a:srgbClr val="646464"/>
                </a:solidFill>
                <a:latin typeface="TT Norms"/>
                <a:ea typeface="TT Norms"/>
                <a:cs typeface="TT Norms"/>
                <a:sym typeface="TT Norms"/>
              </a:rPr>
              <a:t>Spain</a:t>
            </a:r>
          </a:p>
        </p:txBody>
      </p:sp>
      <p:sp>
        <p:nvSpPr>
          <p:cNvPr id="63" name="TextBox 63"/>
          <p:cNvSpPr txBox="1"/>
          <p:nvPr/>
        </p:nvSpPr>
        <p:spPr>
          <a:xfrm>
            <a:off x="307631" y="2274655"/>
            <a:ext cx="3240000" cy="1981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lang="en-US" sz="1200" b="1">
                <a:solidFill>
                  <a:srgbClr val="646464"/>
                </a:solidFill>
                <a:latin typeface="TT Norms Bold"/>
                <a:ea typeface="TT Norms Bold"/>
                <a:cs typeface="TT Norms Bold"/>
                <a:sym typeface="TT Norms Bold"/>
              </a:rPr>
              <a:t>3. Match the countries with the flags. (1 pt.)</a:t>
            </a:r>
          </a:p>
        </p:txBody>
      </p:sp>
      <p:sp>
        <p:nvSpPr>
          <p:cNvPr id="64" name="TextBox 64"/>
          <p:cNvSpPr txBox="1"/>
          <p:nvPr/>
        </p:nvSpPr>
        <p:spPr>
          <a:xfrm>
            <a:off x="307631" y="4798507"/>
            <a:ext cx="6402148" cy="1981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lang="en-US" sz="1200" b="1">
                <a:solidFill>
                  <a:srgbClr val="646464"/>
                </a:solidFill>
                <a:latin typeface="TT Norms Bold"/>
                <a:ea typeface="TT Norms Bold"/>
                <a:cs typeface="TT Norms Bold"/>
                <a:sym typeface="TT Norms Bold"/>
              </a:rPr>
              <a:t>5. Match the following words with the pictures: </a:t>
            </a:r>
            <a:r>
              <a:rPr lang="en-US" sz="1200">
                <a:solidFill>
                  <a:srgbClr val="646464"/>
                </a:solidFill>
                <a:latin typeface="TT Norms"/>
                <a:ea typeface="TT Norms"/>
                <a:cs typeface="TT Norms"/>
                <a:sym typeface="TT Norms"/>
              </a:rPr>
              <a:t>read</a:t>
            </a:r>
            <a:r>
              <a:rPr lang="en-US" sz="1200" b="1">
                <a:solidFill>
                  <a:srgbClr val="646464"/>
                </a:solidFill>
                <a:latin typeface="TT Norms Bold"/>
                <a:ea typeface="TT Norms Bold"/>
                <a:cs typeface="TT Norms Bold"/>
                <a:sym typeface="TT Norms Bold"/>
              </a:rPr>
              <a:t> - </a:t>
            </a:r>
            <a:r>
              <a:rPr lang="en-US" sz="1200">
                <a:solidFill>
                  <a:srgbClr val="646464"/>
                </a:solidFill>
                <a:latin typeface="TT Norms"/>
                <a:ea typeface="TT Norms"/>
                <a:cs typeface="TT Norms"/>
                <a:sym typeface="TT Norms"/>
              </a:rPr>
              <a:t>old</a:t>
            </a:r>
            <a:r>
              <a:rPr lang="en-US" sz="1200" b="1">
                <a:solidFill>
                  <a:srgbClr val="646464"/>
                </a:solidFill>
                <a:latin typeface="TT Norms Bold"/>
                <a:ea typeface="TT Norms Bold"/>
                <a:cs typeface="TT Norms Bold"/>
                <a:sym typeface="TT Norms Bold"/>
              </a:rPr>
              <a:t> - </a:t>
            </a:r>
            <a:r>
              <a:rPr lang="en-US" sz="1200">
                <a:solidFill>
                  <a:srgbClr val="646464"/>
                </a:solidFill>
                <a:latin typeface="TT Norms"/>
                <a:ea typeface="TT Norms"/>
                <a:cs typeface="TT Norms"/>
                <a:sym typeface="TT Norms"/>
              </a:rPr>
              <a:t>write</a:t>
            </a:r>
            <a:r>
              <a:rPr lang="en-US" sz="1200" b="1">
                <a:solidFill>
                  <a:srgbClr val="646464"/>
                </a:solidFill>
                <a:latin typeface="TT Norms Bold"/>
                <a:ea typeface="TT Norms Bold"/>
                <a:cs typeface="TT Norms Bold"/>
                <a:sym typeface="TT Norms Bold"/>
              </a:rPr>
              <a:t> (1 pt.)</a:t>
            </a:r>
          </a:p>
        </p:txBody>
      </p:sp>
      <p:sp>
        <p:nvSpPr>
          <p:cNvPr id="65" name="TextBox 65"/>
          <p:cNvSpPr txBox="1"/>
          <p:nvPr/>
        </p:nvSpPr>
        <p:spPr>
          <a:xfrm>
            <a:off x="2221111" y="5965870"/>
            <a:ext cx="1004074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59"/>
              </a:lnSpc>
            </a:pPr>
            <a:r>
              <a:rPr lang="en-US" sz="1399" spc="-27">
                <a:solidFill>
                  <a:srgbClr val="646464"/>
                </a:solidFill>
                <a:latin typeface="TT Norms"/>
                <a:ea typeface="TT Norms"/>
                <a:cs typeface="TT Norms"/>
                <a:sym typeface="TT Norms"/>
              </a:rPr>
              <a:t>.............................</a:t>
            </a:r>
          </a:p>
        </p:txBody>
      </p:sp>
      <p:sp>
        <p:nvSpPr>
          <p:cNvPr id="66" name="TextBox 66"/>
          <p:cNvSpPr txBox="1"/>
          <p:nvPr/>
        </p:nvSpPr>
        <p:spPr>
          <a:xfrm>
            <a:off x="3876966" y="5965870"/>
            <a:ext cx="1120484" cy="2462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1959"/>
              </a:lnSpc>
            </a:pPr>
            <a:r>
              <a:rPr lang="en-US" sz="1399" spc="-27" dirty="0">
                <a:solidFill>
                  <a:srgbClr val="646464"/>
                </a:solidFill>
                <a:latin typeface="TT Norms"/>
                <a:ea typeface="TT Norms"/>
                <a:cs typeface="TT Norms"/>
                <a:sym typeface="TT Norms"/>
              </a:rPr>
              <a:t>...............................</a:t>
            </a:r>
          </a:p>
        </p:txBody>
      </p:sp>
      <p:sp>
        <p:nvSpPr>
          <p:cNvPr id="67" name="TextBox 67"/>
          <p:cNvSpPr txBox="1"/>
          <p:nvPr/>
        </p:nvSpPr>
        <p:spPr>
          <a:xfrm>
            <a:off x="307631" y="8839301"/>
            <a:ext cx="3238983" cy="14789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59"/>
              </a:lnSpc>
            </a:pPr>
            <a:r>
              <a:rPr lang="en-US" sz="1399" spc="-27">
                <a:solidFill>
                  <a:srgbClr val="646464"/>
                </a:solidFill>
                <a:latin typeface="TT Norms"/>
                <a:ea typeface="TT Norms"/>
                <a:cs typeface="TT Norms"/>
                <a:sym typeface="TT Norms"/>
              </a:rPr>
              <a:t>Amine: Hi, How are you?</a:t>
            </a:r>
          </a:p>
          <a:p>
            <a:pPr algn="l">
              <a:lnSpc>
                <a:spcPts val="1959"/>
              </a:lnSpc>
            </a:pPr>
            <a:r>
              <a:rPr lang="en-US" sz="1399" spc="-27">
                <a:solidFill>
                  <a:srgbClr val="646464"/>
                </a:solidFill>
                <a:latin typeface="TT Norms"/>
                <a:ea typeface="TT Norms"/>
                <a:cs typeface="TT Norms"/>
                <a:sym typeface="TT Norms"/>
              </a:rPr>
              <a:t>Aya: I .............................................................., thanks.</a:t>
            </a:r>
          </a:p>
          <a:p>
            <a:pPr algn="l">
              <a:lnSpc>
                <a:spcPts val="1959"/>
              </a:lnSpc>
            </a:pPr>
            <a:r>
              <a:rPr lang="en-US" sz="1399" spc="-27">
                <a:solidFill>
                  <a:srgbClr val="646464"/>
                </a:solidFill>
                <a:latin typeface="TT Norms"/>
                <a:ea typeface="TT Norms"/>
                <a:cs typeface="TT Norms"/>
                <a:sym typeface="TT Norms"/>
              </a:rPr>
              <a:t>Amine: ......................................................................... ?</a:t>
            </a:r>
          </a:p>
          <a:p>
            <a:pPr algn="l">
              <a:lnSpc>
                <a:spcPts val="1959"/>
              </a:lnSpc>
            </a:pPr>
            <a:r>
              <a:rPr lang="en-US" sz="1399" spc="-27">
                <a:solidFill>
                  <a:srgbClr val="646464"/>
                </a:solidFill>
                <a:latin typeface="TT Norms"/>
                <a:ea typeface="TT Norms"/>
                <a:cs typeface="TT Norms"/>
                <a:sym typeface="TT Norms"/>
              </a:rPr>
              <a:t>Aya: My name is Aya.</a:t>
            </a:r>
          </a:p>
          <a:p>
            <a:pPr algn="l">
              <a:lnSpc>
                <a:spcPts val="1959"/>
              </a:lnSpc>
            </a:pPr>
            <a:r>
              <a:rPr lang="en-US" sz="1399" spc="-27">
                <a:solidFill>
                  <a:srgbClr val="646464"/>
                </a:solidFill>
                <a:latin typeface="TT Norms"/>
                <a:ea typeface="TT Norms"/>
                <a:cs typeface="TT Norms"/>
                <a:sym typeface="TT Norms"/>
              </a:rPr>
              <a:t>Amine: ...................................................................... it?</a:t>
            </a:r>
          </a:p>
          <a:p>
            <a:pPr algn="l">
              <a:lnSpc>
                <a:spcPts val="1959"/>
              </a:lnSpc>
            </a:pPr>
            <a:r>
              <a:rPr lang="en-US" sz="1399" spc="-27">
                <a:solidFill>
                  <a:srgbClr val="646464"/>
                </a:solidFill>
                <a:latin typeface="TT Norms"/>
                <a:ea typeface="TT Norms"/>
                <a:cs typeface="TT Norms"/>
                <a:sym typeface="TT Norms"/>
              </a:rPr>
              <a:t>Aya: It’s A-Y-A</a:t>
            </a:r>
          </a:p>
        </p:txBody>
      </p:sp>
      <p:sp>
        <p:nvSpPr>
          <p:cNvPr id="68" name="TextBox 68"/>
          <p:cNvSpPr txBox="1"/>
          <p:nvPr/>
        </p:nvSpPr>
        <p:spPr>
          <a:xfrm>
            <a:off x="307631" y="8603081"/>
            <a:ext cx="3699674" cy="1981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lang="en-US" sz="1200" b="1">
                <a:solidFill>
                  <a:srgbClr val="646464"/>
                </a:solidFill>
                <a:latin typeface="TT Norms Bold"/>
                <a:ea typeface="TT Norms Bold"/>
                <a:cs typeface="TT Norms Bold"/>
                <a:sym typeface="TT Norms Bold"/>
              </a:rPr>
              <a:t>Complete the dialogue. (2 pts.)</a:t>
            </a:r>
          </a:p>
        </p:txBody>
      </p:sp>
      <p:sp>
        <p:nvSpPr>
          <p:cNvPr id="69" name="TextBox 69"/>
          <p:cNvSpPr txBox="1"/>
          <p:nvPr/>
        </p:nvSpPr>
        <p:spPr>
          <a:xfrm>
            <a:off x="3936589" y="8839301"/>
            <a:ext cx="3111679" cy="101566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1959"/>
              </a:lnSpc>
            </a:pPr>
            <a:r>
              <a:rPr lang="en-US" sz="1399" spc="-27" dirty="0">
                <a:solidFill>
                  <a:srgbClr val="646464"/>
                </a:solidFill>
                <a:latin typeface="TT Norms"/>
                <a:ea typeface="TT Norms"/>
                <a:cs typeface="TT Norms"/>
                <a:sym typeface="TT Norms"/>
              </a:rPr>
              <a:t>Amine: ..................................................................... ?</a:t>
            </a:r>
          </a:p>
          <a:p>
            <a:pPr algn="l">
              <a:lnSpc>
                <a:spcPts val="1959"/>
              </a:lnSpc>
            </a:pPr>
            <a:r>
              <a:rPr lang="en-US" sz="1399" spc="-27" dirty="0">
                <a:solidFill>
                  <a:srgbClr val="646464"/>
                </a:solidFill>
                <a:latin typeface="TT Norms"/>
                <a:ea typeface="TT Norms"/>
                <a:cs typeface="TT Norms"/>
                <a:sym typeface="TT Norms"/>
              </a:rPr>
              <a:t>Aya: I am thirteen years old.</a:t>
            </a:r>
          </a:p>
          <a:p>
            <a:pPr algn="l">
              <a:lnSpc>
                <a:spcPts val="1959"/>
              </a:lnSpc>
            </a:pPr>
            <a:r>
              <a:rPr lang="en-US" sz="1399" spc="-27" dirty="0">
                <a:solidFill>
                  <a:srgbClr val="646464"/>
                </a:solidFill>
                <a:latin typeface="TT Norms"/>
                <a:ea typeface="TT Norms"/>
                <a:cs typeface="TT Norms"/>
                <a:sym typeface="TT Norms"/>
              </a:rPr>
              <a:t>Amine: Nice to meet you.</a:t>
            </a:r>
          </a:p>
          <a:p>
            <a:pPr algn="l">
              <a:lnSpc>
                <a:spcPts val="1959"/>
              </a:lnSpc>
            </a:pPr>
            <a:r>
              <a:rPr lang="en-US" sz="1399" spc="-27" dirty="0">
                <a:solidFill>
                  <a:srgbClr val="646464"/>
                </a:solidFill>
                <a:latin typeface="TT Norms"/>
                <a:ea typeface="TT Norms"/>
                <a:cs typeface="TT Norms"/>
                <a:sym typeface="TT Norms"/>
              </a:rPr>
              <a:t>Aya: Nice to meet you, too.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07631" y="845850"/>
            <a:ext cx="7056913" cy="288000"/>
            <a:chOff x="0" y="0"/>
            <a:chExt cx="9409217" cy="384000"/>
          </a:xfrm>
        </p:grpSpPr>
        <p:grpSp>
          <p:nvGrpSpPr>
            <p:cNvPr id="3" name="Group 3"/>
            <p:cNvGrpSpPr/>
            <p:nvPr/>
          </p:nvGrpSpPr>
          <p:grpSpPr>
            <a:xfrm>
              <a:off x="0" y="0"/>
              <a:ext cx="9409217" cy="384000"/>
              <a:chOff x="0" y="0"/>
              <a:chExt cx="2529038" cy="103213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2529038" cy="103213"/>
              </a:xfrm>
              <a:custGeom>
                <a:avLst/>
                <a:gdLst/>
                <a:ahLst/>
                <a:cxnLst/>
                <a:rect l="l" t="t" r="r" b="b"/>
                <a:pathLst>
                  <a:path w="2529038" h="103213">
                    <a:moveTo>
                      <a:pt x="0" y="0"/>
                    </a:moveTo>
                    <a:lnTo>
                      <a:pt x="2529038" y="0"/>
                    </a:lnTo>
                    <a:lnTo>
                      <a:pt x="2529038" y="103213"/>
                    </a:lnTo>
                    <a:lnTo>
                      <a:pt x="0" y="103213"/>
                    </a:lnTo>
                    <a:close/>
                  </a:path>
                </a:pathLst>
              </a:custGeom>
              <a:solidFill>
                <a:srgbClr val="E1E4E0"/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MA"/>
              </a:p>
            </p:txBody>
          </p:sp>
          <p:sp>
            <p:nvSpPr>
              <p:cNvPr id="5" name="TextBox 5"/>
              <p:cNvSpPr txBox="1"/>
              <p:nvPr/>
            </p:nvSpPr>
            <p:spPr>
              <a:xfrm>
                <a:off x="0" y="-28575"/>
                <a:ext cx="2529038" cy="13178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599"/>
                  </a:lnSpc>
                </a:pPr>
                <a:endParaRPr/>
              </a:p>
            </p:txBody>
          </p:sp>
        </p:grpSp>
        <p:sp>
          <p:nvSpPr>
            <p:cNvPr id="6" name="TextBox 6"/>
            <p:cNvSpPr txBox="1"/>
            <p:nvPr/>
          </p:nvSpPr>
          <p:spPr>
            <a:xfrm>
              <a:off x="313641" y="22032"/>
              <a:ext cx="3136406" cy="31136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960"/>
                </a:lnSpc>
              </a:pPr>
              <a:r>
                <a:rPr lang="en-US" sz="1400" b="1" spc="140">
                  <a:solidFill>
                    <a:srgbClr val="646464"/>
                  </a:solidFill>
                  <a:latin typeface="TT Norms Bold"/>
                  <a:ea typeface="TT Norms Bold"/>
                  <a:cs typeface="TT Norms Bold"/>
                  <a:sym typeface="TT Norms Bold"/>
                </a:rPr>
                <a:t>STUDENT’S INFO</a:t>
              </a:r>
            </a:p>
          </p:txBody>
        </p:sp>
      </p:grpSp>
      <p:sp>
        <p:nvSpPr>
          <p:cNvPr id="7" name="Freeform 7"/>
          <p:cNvSpPr/>
          <p:nvPr/>
        </p:nvSpPr>
        <p:spPr>
          <a:xfrm>
            <a:off x="4229500" y="2644147"/>
            <a:ext cx="2393676" cy="2049585"/>
          </a:xfrm>
          <a:custGeom>
            <a:avLst/>
            <a:gdLst/>
            <a:ahLst/>
            <a:cxnLst/>
            <a:rect l="l" t="t" r="r" b="b"/>
            <a:pathLst>
              <a:path w="2393676" h="2049585">
                <a:moveTo>
                  <a:pt x="0" y="0"/>
                </a:moveTo>
                <a:lnTo>
                  <a:pt x="2393676" y="0"/>
                </a:lnTo>
                <a:lnTo>
                  <a:pt x="2393676" y="2049585"/>
                </a:lnTo>
                <a:lnTo>
                  <a:pt x="0" y="204958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MA"/>
          </a:p>
        </p:txBody>
      </p:sp>
      <p:grpSp>
        <p:nvGrpSpPr>
          <p:cNvPr id="8" name="Group 8"/>
          <p:cNvGrpSpPr/>
          <p:nvPr/>
        </p:nvGrpSpPr>
        <p:grpSpPr>
          <a:xfrm rot="-3011593">
            <a:off x="3804373" y="3373571"/>
            <a:ext cx="635054" cy="590737"/>
            <a:chOff x="0" y="0"/>
            <a:chExt cx="846739" cy="787649"/>
          </a:xfrm>
        </p:grpSpPr>
        <p:sp>
          <p:nvSpPr>
            <p:cNvPr id="9" name="Freeform 9"/>
            <p:cNvSpPr/>
            <p:nvPr/>
          </p:nvSpPr>
          <p:spPr>
            <a:xfrm rot="1746920" flipH="1">
              <a:off x="84813" y="131597"/>
              <a:ext cx="677114" cy="524455"/>
            </a:xfrm>
            <a:custGeom>
              <a:avLst/>
              <a:gdLst/>
              <a:ahLst/>
              <a:cxnLst/>
              <a:rect l="l" t="t" r="r" b="b"/>
              <a:pathLst>
                <a:path w="677114" h="524455">
                  <a:moveTo>
                    <a:pt x="677113" y="0"/>
                  </a:moveTo>
                  <a:lnTo>
                    <a:pt x="0" y="0"/>
                  </a:lnTo>
                  <a:lnTo>
                    <a:pt x="0" y="524455"/>
                  </a:lnTo>
                  <a:lnTo>
                    <a:pt x="677113" y="524455"/>
                  </a:lnTo>
                  <a:lnTo>
                    <a:pt x="677113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MA"/>
            </a:p>
          </p:txBody>
        </p:sp>
        <p:sp>
          <p:nvSpPr>
            <p:cNvPr id="10" name="TextBox 10"/>
            <p:cNvSpPr txBox="1"/>
            <p:nvPr/>
          </p:nvSpPr>
          <p:spPr>
            <a:xfrm rot="1887316">
              <a:off x="282431" y="198302"/>
              <a:ext cx="433354" cy="33521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110"/>
                </a:lnSpc>
              </a:pPr>
              <a:r>
                <a:rPr lang="en-US" sz="1507" spc="-30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Me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 rot="-3555554">
            <a:off x="3979777" y="2499351"/>
            <a:ext cx="925052" cy="860497"/>
            <a:chOff x="0" y="0"/>
            <a:chExt cx="1233402" cy="1147329"/>
          </a:xfrm>
        </p:grpSpPr>
        <p:sp>
          <p:nvSpPr>
            <p:cNvPr id="12" name="Freeform 12"/>
            <p:cNvSpPr/>
            <p:nvPr/>
          </p:nvSpPr>
          <p:spPr>
            <a:xfrm rot="1746920" flipH="1">
              <a:off x="123542" y="191691"/>
              <a:ext cx="986318" cy="763948"/>
            </a:xfrm>
            <a:custGeom>
              <a:avLst/>
              <a:gdLst/>
              <a:ahLst/>
              <a:cxnLst/>
              <a:rect l="l" t="t" r="r" b="b"/>
              <a:pathLst>
                <a:path w="986318" h="763948">
                  <a:moveTo>
                    <a:pt x="986318" y="0"/>
                  </a:moveTo>
                  <a:lnTo>
                    <a:pt x="0" y="0"/>
                  </a:lnTo>
                  <a:lnTo>
                    <a:pt x="0" y="763948"/>
                  </a:lnTo>
                  <a:lnTo>
                    <a:pt x="986318" y="763948"/>
                  </a:lnTo>
                  <a:lnTo>
                    <a:pt x="986318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MA"/>
            </a:p>
          </p:txBody>
        </p:sp>
        <p:sp>
          <p:nvSpPr>
            <p:cNvPr id="13" name="TextBox 13"/>
            <p:cNvSpPr txBox="1"/>
            <p:nvPr/>
          </p:nvSpPr>
          <p:spPr>
            <a:xfrm rot="1887316">
              <a:off x="273554" y="389808"/>
              <a:ext cx="750880" cy="33521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110"/>
                </a:lnSpc>
              </a:pPr>
              <a:r>
                <a:rPr lang="en-US" sz="1507" spc="-30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...............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 rot="1230513">
            <a:off x="6492242" y="3229940"/>
            <a:ext cx="786112" cy="634238"/>
            <a:chOff x="0" y="0"/>
            <a:chExt cx="1048149" cy="845651"/>
          </a:xfrm>
        </p:grpSpPr>
        <p:sp>
          <p:nvSpPr>
            <p:cNvPr id="15" name="Freeform 15"/>
            <p:cNvSpPr/>
            <p:nvPr/>
          </p:nvSpPr>
          <p:spPr>
            <a:xfrm rot="-294923">
              <a:off x="30916" y="40851"/>
              <a:ext cx="986318" cy="763948"/>
            </a:xfrm>
            <a:custGeom>
              <a:avLst/>
              <a:gdLst/>
              <a:ahLst/>
              <a:cxnLst/>
              <a:rect l="l" t="t" r="r" b="b"/>
              <a:pathLst>
                <a:path w="986318" h="763948">
                  <a:moveTo>
                    <a:pt x="0" y="0"/>
                  </a:moveTo>
                  <a:lnTo>
                    <a:pt x="986317" y="0"/>
                  </a:lnTo>
                  <a:lnTo>
                    <a:pt x="986317" y="763948"/>
                  </a:lnTo>
                  <a:lnTo>
                    <a:pt x="0" y="7639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MA"/>
            </a:p>
          </p:txBody>
        </p:sp>
        <p:sp>
          <p:nvSpPr>
            <p:cNvPr id="16" name="TextBox 16"/>
            <p:cNvSpPr txBox="1"/>
            <p:nvPr/>
          </p:nvSpPr>
          <p:spPr>
            <a:xfrm rot="-154528">
              <a:off x="166302" y="223680"/>
              <a:ext cx="750880" cy="33521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110"/>
                </a:lnSpc>
              </a:pPr>
              <a:r>
                <a:rPr lang="en-US" sz="1507" spc="-30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...............</a:t>
              </a:r>
            </a:p>
          </p:txBody>
        </p:sp>
      </p:grpSp>
      <p:sp>
        <p:nvSpPr>
          <p:cNvPr id="17" name="Freeform 17"/>
          <p:cNvSpPr/>
          <p:nvPr/>
        </p:nvSpPr>
        <p:spPr>
          <a:xfrm>
            <a:off x="2477164" y="3222134"/>
            <a:ext cx="909080" cy="715086"/>
          </a:xfrm>
          <a:custGeom>
            <a:avLst/>
            <a:gdLst/>
            <a:ahLst/>
            <a:cxnLst/>
            <a:rect l="l" t="t" r="r" b="b"/>
            <a:pathLst>
              <a:path w="909080" h="715086">
                <a:moveTo>
                  <a:pt x="0" y="0"/>
                </a:moveTo>
                <a:lnTo>
                  <a:pt x="909080" y="0"/>
                </a:lnTo>
                <a:lnTo>
                  <a:pt x="909080" y="715086"/>
                </a:lnTo>
                <a:lnTo>
                  <a:pt x="0" y="71508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A"/>
          </a:p>
        </p:txBody>
      </p:sp>
      <p:sp>
        <p:nvSpPr>
          <p:cNvPr id="18" name="Freeform 18"/>
          <p:cNvSpPr/>
          <p:nvPr/>
        </p:nvSpPr>
        <p:spPr>
          <a:xfrm>
            <a:off x="2477164" y="3997570"/>
            <a:ext cx="909080" cy="659083"/>
          </a:xfrm>
          <a:custGeom>
            <a:avLst/>
            <a:gdLst/>
            <a:ahLst/>
            <a:cxnLst/>
            <a:rect l="l" t="t" r="r" b="b"/>
            <a:pathLst>
              <a:path w="909080" h="659083">
                <a:moveTo>
                  <a:pt x="0" y="0"/>
                </a:moveTo>
                <a:lnTo>
                  <a:pt x="909080" y="0"/>
                </a:lnTo>
                <a:lnTo>
                  <a:pt x="909080" y="659083"/>
                </a:lnTo>
                <a:lnTo>
                  <a:pt x="0" y="65908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MA"/>
          </a:p>
        </p:txBody>
      </p:sp>
      <p:grpSp>
        <p:nvGrpSpPr>
          <p:cNvPr id="19" name="Group 19"/>
          <p:cNvGrpSpPr/>
          <p:nvPr/>
        </p:nvGrpSpPr>
        <p:grpSpPr>
          <a:xfrm>
            <a:off x="307631" y="6311310"/>
            <a:ext cx="7056913" cy="288000"/>
            <a:chOff x="0" y="0"/>
            <a:chExt cx="2529038" cy="103213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2529038" cy="103213"/>
            </a:xfrm>
            <a:custGeom>
              <a:avLst/>
              <a:gdLst/>
              <a:ahLst/>
              <a:cxnLst/>
              <a:rect l="l" t="t" r="r" b="b"/>
              <a:pathLst>
                <a:path w="2529038" h="103213">
                  <a:moveTo>
                    <a:pt x="0" y="0"/>
                  </a:moveTo>
                  <a:lnTo>
                    <a:pt x="2529038" y="0"/>
                  </a:lnTo>
                  <a:lnTo>
                    <a:pt x="2529038" y="103213"/>
                  </a:lnTo>
                  <a:lnTo>
                    <a:pt x="0" y="103213"/>
                  </a:lnTo>
                  <a:close/>
                </a:path>
              </a:pathLst>
            </a:custGeom>
            <a:solidFill>
              <a:srgbClr val="E1E4E0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MA"/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0" y="-28575"/>
              <a:ext cx="2529038" cy="13178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599"/>
                </a:lnSpc>
              </a:pPr>
              <a:endParaRPr/>
            </a:p>
          </p:txBody>
        </p:sp>
      </p:grpSp>
      <p:sp>
        <p:nvSpPr>
          <p:cNvPr id="22" name="TextBox 22"/>
          <p:cNvSpPr txBox="1"/>
          <p:nvPr/>
        </p:nvSpPr>
        <p:spPr>
          <a:xfrm>
            <a:off x="2825141" y="7674365"/>
            <a:ext cx="1767753" cy="4883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59"/>
              </a:lnSpc>
            </a:pPr>
            <a:r>
              <a:rPr lang="en-US" sz="1399" spc="-27">
                <a:solidFill>
                  <a:srgbClr val="646464"/>
                </a:solidFill>
                <a:latin typeface="TT Norms"/>
                <a:ea typeface="TT Norms"/>
                <a:cs typeface="TT Norms"/>
                <a:sym typeface="TT Norms"/>
              </a:rPr>
              <a:t>b) Is she a student?</a:t>
            </a:r>
          </a:p>
          <a:p>
            <a:pPr algn="l">
              <a:lnSpc>
                <a:spcPts val="1959"/>
              </a:lnSpc>
            </a:pPr>
            <a:r>
              <a:rPr lang="en-US" sz="1399" spc="-27">
                <a:solidFill>
                  <a:srgbClr val="646464"/>
                </a:solidFill>
                <a:latin typeface="TT Norms"/>
                <a:ea typeface="TT Norms"/>
                <a:cs typeface="TT Norms"/>
                <a:sym typeface="TT Norms"/>
              </a:rPr>
              <a:t>            Yes, she ...............</a:t>
            </a:r>
          </a:p>
        </p:txBody>
      </p:sp>
      <p:sp>
        <p:nvSpPr>
          <p:cNvPr id="23" name="Freeform 23"/>
          <p:cNvSpPr/>
          <p:nvPr/>
        </p:nvSpPr>
        <p:spPr>
          <a:xfrm flipV="1">
            <a:off x="2999541" y="7926659"/>
            <a:ext cx="215832" cy="220237"/>
          </a:xfrm>
          <a:custGeom>
            <a:avLst/>
            <a:gdLst/>
            <a:ahLst/>
            <a:cxnLst/>
            <a:rect l="l" t="t" r="r" b="b"/>
            <a:pathLst>
              <a:path w="215832" h="220237">
                <a:moveTo>
                  <a:pt x="0" y="220237"/>
                </a:moveTo>
                <a:lnTo>
                  <a:pt x="215832" y="220237"/>
                </a:lnTo>
                <a:lnTo>
                  <a:pt x="215832" y="0"/>
                </a:lnTo>
                <a:lnTo>
                  <a:pt x="0" y="0"/>
                </a:lnTo>
                <a:lnTo>
                  <a:pt x="0" y="220237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A"/>
          </a:p>
        </p:txBody>
      </p:sp>
      <p:sp>
        <p:nvSpPr>
          <p:cNvPr id="24" name="TextBox 24"/>
          <p:cNvSpPr txBox="1"/>
          <p:nvPr/>
        </p:nvSpPr>
        <p:spPr>
          <a:xfrm>
            <a:off x="307631" y="7674365"/>
            <a:ext cx="1797396" cy="4883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59"/>
              </a:lnSpc>
            </a:pPr>
            <a:r>
              <a:rPr lang="en-US" sz="1399" spc="-27">
                <a:solidFill>
                  <a:srgbClr val="646464"/>
                </a:solidFill>
                <a:latin typeface="TT Norms"/>
                <a:ea typeface="TT Norms"/>
                <a:cs typeface="TT Norms"/>
                <a:sym typeface="TT Norms"/>
              </a:rPr>
              <a:t>a) Do you have a sister?</a:t>
            </a:r>
          </a:p>
          <a:p>
            <a:pPr algn="l">
              <a:lnSpc>
                <a:spcPts val="1959"/>
              </a:lnSpc>
            </a:pPr>
            <a:r>
              <a:rPr lang="en-US" sz="1399" spc="-27">
                <a:solidFill>
                  <a:srgbClr val="646464"/>
                </a:solidFill>
                <a:latin typeface="TT Norms"/>
                <a:ea typeface="TT Norms"/>
                <a:cs typeface="TT Norms"/>
                <a:sym typeface="TT Norms"/>
              </a:rPr>
              <a:t>           No, I ...............</a:t>
            </a:r>
          </a:p>
        </p:txBody>
      </p:sp>
      <p:sp>
        <p:nvSpPr>
          <p:cNvPr id="25" name="Freeform 25"/>
          <p:cNvSpPr/>
          <p:nvPr/>
        </p:nvSpPr>
        <p:spPr>
          <a:xfrm flipV="1">
            <a:off x="461862" y="7926659"/>
            <a:ext cx="215832" cy="220237"/>
          </a:xfrm>
          <a:custGeom>
            <a:avLst/>
            <a:gdLst/>
            <a:ahLst/>
            <a:cxnLst/>
            <a:rect l="l" t="t" r="r" b="b"/>
            <a:pathLst>
              <a:path w="215832" h="220237">
                <a:moveTo>
                  <a:pt x="0" y="220237"/>
                </a:moveTo>
                <a:lnTo>
                  <a:pt x="215832" y="220237"/>
                </a:lnTo>
                <a:lnTo>
                  <a:pt x="215832" y="0"/>
                </a:lnTo>
                <a:lnTo>
                  <a:pt x="0" y="0"/>
                </a:lnTo>
                <a:lnTo>
                  <a:pt x="0" y="220237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A"/>
          </a:p>
        </p:txBody>
      </p:sp>
      <p:grpSp>
        <p:nvGrpSpPr>
          <p:cNvPr id="26" name="Group 26"/>
          <p:cNvGrpSpPr/>
          <p:nvPr/>
        </p:nvGrpSpPr>
        <p:grpSpPr>
          <a:xfrm>
            <a:off x="307631" y="8267456"/>
            <a:ext cx="7056913" cy="288000"/>
            <a:chOff x="0" y="0"/>
            <a:chExt cx="9409217" cy="384000"/>
          </a:xfrm>
        </p:grpSpPr>
        <p:grpSp>
          <p:nvGrpSpPr>
            <p:cNvPr id="27" name="Group 27"/>
            <p:cNvGrpSpPr/>
            <p:nvPr/>
          </p:nvGrpSpPr>
          <p:grpSpPr>
            <a:xfrm>
              <a:off x="0" y="0"/>
              <a:ext cx="4704609" cy="384000"/>
              <a:chOff x="0" y="0"/>
              <a:chExt cx="1264519" cy="103213"/>
            </a:xfrm>
          </p:grpSpPr>
          <p:sp>
            <p:nvSpPr>
              <p:cNvPr id="28" name="Freeform 28"/>
              <p:cNvSpPr/>
              <p:nvPr/>
            </p:nvSpPr>
            <p:spPr>
              <a:xfrm>
                <a:off x="0" y="0"/>
                <a:ext cx="1264519" cy="103213"/>
              </a:xfrm>
              <a:custGeom>
                <a:avLst/>
                <a:gdLst/>
                <a:ahLst/>
                <a:cxnLst/>
                <a:rect l="l" t="t" r="r" b="b"/>
                <a:pathLst>
                  <a:path w="1264519" h="103213">
                    <a:moveTo>
                      <a:pt x="0" y="0"/>
                    </a:moveTo>
                    <a:lnTo>
                      <a:pt x="1264519" y="0"/>
                    </a:lnTo>
                    <a:lnTo>
                      <a:pt x="1264519" y="103213"/>
                    </a:lnTo>
                    <a:lnTo>
                      <a:pt x="0" y="103213"/>
                    </a:lnTo>
                    <a:close/>
                  </a:path>
                </a:pathLst>
              </a:custGeom>
              <a:solidFill>
                <a:srgbClr val="E1E4E0"/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MA"/>
              </a:p>
            </p:txBody>
          </p:sp>
          <p:sp>
            <p:nvSpPr>
              <p:cNvPr id="29" name="TextBox 29"/>
              <p:cNvSpPr txBox="1"/>
              <p:nvPr/>
            </p:nvSpPr>
            <p:spPr>
              <a:xfrm>
                <a:off x="0" y="-28575"/>
                <a:ext cx="1264519" cy="13178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599"/>
                  </a:lnSpc>
                </a:pPr>
                <a:endParaRPr/>
              </a:p>
            </p:txBody>
          </p:sp>
        </p:grpSp>
        <p:grpSp>
          <p:nvGrpSpPr>
            <p:cNvPr id="30" name="Group 30"/>
            <p:cNvGrpSpPr/>
            <p:nvPr/>
          </p:nvGrpSpPr>
          <p:grpSpPr>
            <a:xfrm>
              <a:off x="4704609" y="0"/>
              <a:ext cx="4704609" cy="384000"/>
              <a:chOff x="0" y="0"/>
              <a:chExt cx="1264519" cy="103213"/>
            </a:xfrm>
          </p:grpSpPr>
          <p:sp>
            <p:nvSpPr>
              <p:cNvPr id="31" name="Freeform 31"/>
              <p:cNvSpPr/>
              <p:nvPr/>
            </p:nvSpPr>
            <p:spPr>
              <a:xfrm>
                <a:off x="0" y="0"/>
                <a:ext cx="1264519" cy="103213"/>
              </a:xfrm>
              <a:custGeom>
                <a:avLst/>
                <a:gdLst/>
                <a:ahLst/>
                <a:cxnLst/>
                <a:rect l="l" t="t" r="r" b="b"/>
                <a:pathLst>
                  <a:path w="1264519" h="103213">
                    <a:moveTo>
                      <a:pt x="0" y="0"/>
                    </a:moveTo>
                    <a:lnTo>
                      <a:pt x="1264519" y="0"/>
                    </a:lnTo>
                    <a:lnTo>
                      <a:pt x="1264519" y="103213"/>
                    </a:lnTo>
                    <a:lnTo>
                      <a:pt x="0" y="103213"/>
                    </a:lnTo>
                    <a:close/>
                  </a:path>
                </a:pathLst>
              </a:custGeom>
              <a:solidFill>
                <a:srgbClr val="E1E4E0"/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MA"/>
              </a:p>
            </p:txBody>
          </p:sp>
          <p:sp>
            <p:nvSpPr>
              <p:cNvPr id="32" name="TextBox 32"/>
              <p:cNvSpPr txBox="1"/>
              <p:nvPr/>
            </p:nvSpPr>
            <p:spPr>
              <a:xfrm>
                <a:off x="0" y="-28575"/>
                <a:ext cx="1264519" cy="13178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599"/>
                  </a:lnSpc>
                </a:pPr>
                <a:endParaRPr/>
              </a:p>
            </p:txBody>
          </p:sp>
        </p:grpSp>
        <p:sp>
          <p:nvSpPr>
            <p:cNvPr id="33" name="TextBox 33"/>
            <p:cNvSpPr txBox="1"/>
            <p:nvPr/>
          </p:nvSpPr>
          <p:spPr>
            <a:xfrm>
              <a:off x="313641" y="22032"/>
              <a:ext cx="4052082" cy="31136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960"/>
                </a:lnSpc>
              </a:pPr>
              <a:r>
                <a:rPr lang="en-US" sz="1400" b="1" spc="140">
                  <a:solidFill>
                    <a:srgbClr val="646464"/>
                  </a:solidFill>
                  <a:latin typeface="TT Norms Bold"/>
                  <a:ea typeface="TT Norms Bold"/>
                  <a:cs typeface="TT Norms Bold"/>
                  <a:sym typeface="TT Norms Bold"/>
                </a:rPr>
                <a:t>COMMUNICATION (2 PTS.)</a:t>
              </a:r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307631" y="1464050"/>
            <a:ext cx="7056913" cy="288000"/>
            <a:chOff x="0" y="0"/>
            <a:chExt cx="9409217" cy="384000"/>
          </a:xfrm>
        </p:grpSpPr>
        <p:grpSp>
          <p:nvGrpSpPr>
            <p:cNvPr id="35" name="Group 35"/>
            <p:cNvGrpSpPr/>
            <p:nvPr/>
          </p:nvGrpSpPr>
          <p:grpSpPr>
            <a:xfrm>
              <a:off x="0" y="0"/>
              <a:ext cx="9409217" cy="384000"/>
              <a:chOff x="0" y="0"/>
              <a:chExt cx="2529038" cy="103213"/>
            </a:xfrm>
          </p:grpSpPr>
          <p:sp>
            <p:nvSpPr>
              <p:cNvPr id="36" name="Freeform 36"/>
              <p:cNvSpPr/>
              <p:nvPr/>
            </p:nvSpPr>
            <p:spPr>
              <a:xfrm>
                <a:off x="0" y="0"/>
                <a:ext cx="2529038" cy="103213"/>
              </a:xfrm>
              <a:custGeom>
                <a:avLst/>
                <a:gdLst/>
                <a:ahLst/>
                <a:cxnLst/>
                <a:rect l="l" t="t" r="r" b="b"/>
                <a:pathLst>
                  <a:path w="2529038" h="103213">
                    <a:moveTo>
                      <a:pt x="0" y="0"/>
                    </a:moveTo>
                    <a:lnTo>
                      <a:pt x="2529038" y="0"/>
                    </a:lnTo>
                    <a:lnTo>
                      <a:pt x="2529038" y="103213"/>
                    </a:lnTo>
                    <a:lnTo>
                      <a:pt x="0" y="103213"/>
                    </a:lnTo>
                    <a:close/>
                  </a:path>
                </a:pathLst>
              </a:custGeom>
              <a:solidFill>
                <a:srgbClr val="E1E4E0"/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MA"/>
              </a:p>
            </p:txBody>
          </p:sp>
          <p:sp>
            <p:nvSpPr>
              <p:cNvPr id="37" name="TextBox 37"/>
              <p:cNvSpPr txBox="1"/>
              <p:nvPr/>
            </p:nvSpPr>
            <p:spPr>
              <a:xfrm>
                <a:off x="0" y="-28575"/>
                <a:ext cx="2529038" cy="13178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599"/>
                  </a:lnSpc>
                </a:pPr>
                <a:endParaRPr/>
              </a:p>
            </p:txBody>
          </p:sp>
        </p:grpSp>
        <p:sp>
          <p:nvSpPr>
            <p:cNvPr id="38" name="TextBox 38"/>
            <p:cNvSpPr txBox="1"/>
            <p:nvPr/>
          </p:nvSpPr>
          <p:spPr>
            <a:xfrm>
              <a:off x="313641" y="22032"/>
              <a:ext cx="3712404" cy="31136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960"/>
                </a:lnSpc>
              </a:pPr>
              <a:r>
                <a:rPr lang="en-US" sz="1400" b="1" spc="140">
                  <a:solidFill>
                    <a:srgbClr val="646464"/>
                  </a:solidFill>
                  <a:latin typeface="TT Norms Bold"/>
                  <a:ea typeface="TT Norms Bold"/>
                  <a:cs typeface="TT Norms Bold"/>
                  <a:sym typeface="TT Norms Bold"/>
                </a:rPr>
                <a:t>VOCABULARY (5 PTS.)</a:t>
              </a:r>
            </a:p>
          </p:txBody>
        </p:sp>
      </p:grpSp>
      <p:sp>
        <p:nvSpPr>
          <p:cNvPr id="39" name="Freeform 39"/>
          <p:cNvSpPr/>
          <p:nvPr/>
        </p:nvSpPr>
        <p:spPr>
          <a:xfrm>
            <a:off x="2524601" y="2491825"/>
            <a:ext cx="861644" cy="673159"/>
          </a:xfrm>
          <a:custGeom>
            <a:avLst/>
            <a:gdLst/>
            <a:ahLst/>
            <a:cxnLst/>
            <a:rect l="l" t="t" r="r" b="b"/>
            <a:pathLst>
              <a:path w="861644" h="673159">
                <a:moveTo>
                  <a:pt x="0" y="0"/>
                </a:moveTo>
                <a:lnTo>
                  <a:pt x="861643" y="0"/>
                </a:lnTo>
                <a:lnTo>
                  <a:pt x="861643" y="673159"/>
                </a:lnTo>
                <a:lnTo>
                  <a:pt x="0" y="673159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en-MA"/>
          </a:p>
        </p:txBody>
      </p:sp>
      <p:sp>
        <p:nvSpPr>
          <p:cNvPr id="40" name="Freeform 40"/>
          <p:cNvSpPr/>
          <p:nvPr/>
        </p:nvSpPr>
        <p:spPr>
          <a:xfrm>
            <a:off x="4068327" y="5063302"/>
            <a:ext cx="686171" cy="864468"/>
          </a:xfrm>
          <a:custGeom>
            <a:avLst/>
            <a:gdLst/>
            <a:ahLst/>
            <a:cxnLst/>
            <a:rect l="l" t="t" r="r" b="b"/>
            <a:pathLst>
              <a:path w="686171" h="864468">
                <a:moveTo>
                  <a:pt x="0" y="0"/>
                </a:moveTo>
                <a:lnTo>
                  <a:pt x="686171" y="0"/>
                </a:lnTo>
                <a:lnTo>
                  <a:pt x="686171" y="864468"/>
                </a:lnTo>
                <a:lnTo>
                  <a:pt x="0" y="86446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A"/>
          </a:p>
        </p:txBody>
      </p:sp>
      <p:sp>
        <p:nvSpPr>
          <p:cNvPr id="41" name="Freeform 41"/>
          <p:cNvSpPr/>
          <p:nvPr/>
        </p:nvSpPr>
        <p:spPr>
          <a:xfrm>
            <a:off x="2555016" y="5063302"/>
            <a:ext cx="282033" cy="864468"/>
          </a:xfrm>
          <a:custGeom>
            <a:avLst/>
            <a:gdLst/>
            <a:ahLst/>
            <a:cxnLst/>
            <a:rect l="l" t="t" r="r" b="b"/>
            <a:pathLst>
              <a:path w="282033" h="864468">
                <a:moveTo>
                  <a:pt x="0" y="0"/>
                </a:moveTo>
                <a:lnTo>
                  <a:pt x="282032" y="0"/>
                </a:lnTo>
                <a:lnTo>
                  <a:pt x="282032" y="864468"/>
                </a:lnTo>
                <a:lnTo>
                  <a:pt x="0" y="864468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A"/>
          </a:p>
        </p:txBody>
      </p:sp>
      <p:sp>
        <p:nvSpPr>
          <p:cNvPr id="42" name="TextBox 42"/>
          <p:cNvSpPr txBox="1"/>
          <p:nvPr/>
        </p:nvSpPr>
        <p:spPr>
          <a:xfrm>
            <a:off x="536032" y="6320690"/>
            <a:ext cx="2160000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</a:pPr>
            <a:r>
              <a:rPr lang="en-US" sz="1400" b="1" spc="140">
                <a:solidFill>
                  <a:srgbClr val="646464"/>
                </a:solidFill>
                <a:latin typeface="TT Norms Bold"/>
                <a:ea typeface="TT Norms Bold"/>
                <a:cs typeface="TT Norms Bold"/>
                <a:sym typeface="TT Norms Bold"/>
              </a:rPr>
              <a:t>GRAMMAR (3 PTS.)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307631" y="6902205"/>
            <a:ext cx="2265190" cy="4883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59"/>
              </a:lnSpc>
            </a:pPr>
            <a:r>
              <a:rPr lang="en-US" sz="1399" spc="-27">
                <a:solidFill>
                  <a:srgbClr val="646464"/>
                </a:solidFill>
                <a:latin typeface="TT Norms"/>
                <a:ea typeface="TT Norms"/>
                <a:cs typeface="TT Norms"/>
                <a:sym typeface="TT Norms"/>
              </a:rPr>
              <a:t>a) I (</a:t>
            </a:r>
            <a:r>
              <a:rPr lang="en-US" sz="1399" b="1" spc="-27">
                <a:solidFill>
                  <a:srgbClr val="646464"/>
                </a:solidFill>
                <a:latin typeface="TT Norms Bold"/>
                <a:ea typeface="TT Norms Bold"/>
                <a:cs typeface="TT Norms Bold"/>
                <a:sym typeface="TT Norms Bold"/>
              </a:rPr>
              <a:t>am</a:t>
            </a:r>
            <a:r>
              <a:rPr lang="en-US" sz="1399" spc="-27">
                <a:solidFill>
                  <a:srgbClr val="646464"/>
                </a:solidFill>
                <a:latin typeface="TT Norms"/>
                <a:ea typeface="TT Norms"/>
                <a:cs typeface="TT Norms"/>
                <a:sym typeface="TT Norms"/>
              </a:rPr>
              <a:t> - </a:t>
            </a:r>
            <a:r>
              <a:rPr lang="en-US" sz="1399" b="1" spc="-27">
                <a:solidFill>
                  <a:srgbClr val="646464"/>
                </a:solidFill>
                <a:latin typeface="TT Norms Bold"/>
                <a:ea typeface="TT Norms Bold"/>
                <a:cs typeface="TT Norms Bold"/>
                <a:sym typeface="TT Norms Bold"/>
              </a:rPr>
              <a:t>is</a:t>
            </a:r>
            <a:r>
              <a:rPr lang="en-US" sz="1399" spc="-27">
                <a:solidFill>
                  <a:srgbClr val="646464"/>
                </a:solidFill>
                <a:latin typeface="TT Norms"/>
                <a:ea typeface="TT Norms"/>
                <a:cs typeface="TT Norms"/>
                <a:sym typeface="TT Norms"/>
              </a:rPr>
              <a:t> - </a:t>
            </a:r>
            <a:r>
              <a:rPr lang="en-US" sz="1399" b="1" spc="-27">
                <a:solidFill>
                  <a:srgbClr val="646464"/>
                </a:solidFill>
                <a:latin typeface="TT Norms Bold"/>
                <a:ea typeface="TT Norms Bold"/>
                <a:cs typeface="TT Norms Bold"/>
                <a:sym typeface="TT Norms Bold"/>
              </a:rPr>
              <a:t>are</a:t>
            </a:r>
            <a:r>
              <a:rPr lang="en-US" sz="1399" spc="-27">
                <a:solidFill>
                  <a:srgbClr val="646464"/>
                </a:solidFill>
                <a:latin typeface="TT Norms"/>
                <a:ea typeface="TT Norms"/>
                <a:cs typeface="TT Norms"/>
                <a:sym typeface="TT Norms"/>
              </a:rPr>
              <a:t>) 13. </a:t>
            </a:r>
          </a:p>
          <a:p>
            <a:pPr algn="l">
              <a:lnSpc>
                <a:spcPts val="1959"/>
              </a:lnSpc>
            </a:pPr>
            <a:r>
              <a:rPr lang="en-US" sz="1399" spc="-27">
                <a:solidFill>
                  <a:srgbClr val="646464"/>
                </a:solidFill>
                <a:latin typeface="TT Norms"/>
                <a:ea typeface="TT Norms"/>
                <a:cs typeface="TT Norms"/>
                <a:sym typeface="TT Norms"/>
              </a:rPr>
              <a:t>c) She (</a:t>
            </a:r>
            <a:r>
              <a:rPr lang="en-US" sz="1399" b="1" spc="-27">
                <a:solidFill>
                  <a:srgbClr val="646464"/>
                </a:solidFill>
                <a:latin typeface="TT Norms Bold"/>
                <a:ea typeface="TT Norms Bold"/>
                <a:cs typeface="TT Norms Bold"/>
                <a:sym typeface="TT Norms Bold"/>
              </a:rPr>
              <a:t>‘m</a:t>
            </a:r>
            <a:r>
              <a:rPr lang="en-US" sz="1399" spc="-27">
                <a:solidFill>
                  <a:srgbClr val="646464"/>
                </a:solidFill>
                <a:latin typeface="TT Norms"/>
                <a:ea typeface="TT Norms"/>
                <a:cs typeface="TT Norms"/>
                <a:sym typeface="TT Norms"/>
              </a:rPr>
              <a:t> - </a:t>
            </a:r>
            <a:r>
              <a:rPr lang="en-US" sz="1399" b="1" spc="-27">
                <a:solidFill>
                  <a:srgbClr val="646464"/>
                </a:solidFill>
                <a:latin typeface="TT Norms Bold"/>
                <a:ea typeface="TT Norms Bold"/>
                <a:cs typeface="TT Norms Bold"/>
                <a:sym typeface="TT Norms Bold"/>
              </a:rPr>
              <a:t>‘s</a:t>
            </a:r>
            <a:r>
              <a:rPr lang="en-US" sz="1399" spc="-27">
                <a:solidFill>
                  <a:srgbClr val="646464"/>
                </a:solidFill>
                <a:latin typeface="TT Norms"/>
                <a:ea typeface="TT Norms"/>
                <a:cs typeface="TT Norms"/>
                <a:sym typeface="TT Norms"/>
              </a:rPr>
              <a:t> - </a:t>
            </a:r>
            <a:r>
              <a:rPr lang="en-US" sz="1399" b="1" spc="-27">
                <a:solidFill>
                  <a:srgbClr val="646464"/>
                </a:solidFill>
                <a:latin typeface="TT Norms Bold"/>
                <a:ea typeface="TT Norms Bold"/>
                <a:cs typeface="TT Norms Bold"/>
                <a:sym typeface="TT Norms Bold"/>
              </a:rPr>
              <a:t>‘re</a:t>
            </a:r>
            <a:r>
              <a:rPr lang="en-US" sz="1399" spc="-27">
                <a:solidFill>
                  <a:srgbClr val="646464"/>
                </a:solidFill>
                <a:latin typeface="TT Norms"/>
                <a:ea typeface="TT Norms"/>
                <a:cs typeface="TT Norms"/>
                <a:sym typeface="TT Norms"/>
              </a:rPr>
              <a:t>) a student. 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307631" y="6665985"/>
            <a:ext cx="2705744" cy="1981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lang="en-US" sz="1200" b="1">
                <a:solidFill>
                  <a:srgbClr val="646464"/>
                </a:solidFill>
                <a:latin typeface="TT Norms Bold"/>
                <a:ea typeface="TT Norms Bold"/>
                <a:cs typeface="TT Norms Bold"/>
                <a:sym typeface="TT Norms Bold"/>
              </a:rPr>
              <a:t>1. Circle the correct option. (2 pts.)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07631" y="7438145"/>
            <a:ext cx="3401387" cy="1981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lang="en-US" sz="1200" b="1">
                <a:solidFill>
                  <a:srgbClr val="646464"/>
                </a:solidFill>
                <a:latin typeface="TT Norms Bold"/>
                <a:ea typeface="TT Norms Bold"/>
                <a:cs typeface="TT Norms Bold"/>
                <a:sym typeface="TT Norms Bold"/>
              </a:rPr>
              <a:t>2. Complete the answers. (1 pt.)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3215373" y="6902205"/>
            <a:ext cx="3494406" cy="4883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59"/>
              </a:lnSpc>
            </a:pPr>
            <a:r>
              <a:rPr lang="en-US" sz="1399" spc="-27">
                <a:solidFill>
                  <a:srgbClr val="646464"/>
                </a:solidFill>
                <a:latin typeface="TT Norms"/>
                <a:ea typeface="TT Norms"/>
                <a:cs typeface="TT Norms"/>
                <a:sym typeface="TT Norms"/>
              </a:rPr>
              <a:t>b) He (</a:t>
            </a:r>
            <a:r>
              <a:rPr lang="en-US" sz="1399" b="1" spc="-27">
                <a:solidFill>
                  <a:srgbClr val="646464"/>
                </a:solidFill>
                <a:latin typeface="TT Norms Bold"/>
                <a:ea typeface="TT Norms Bold"/>
                <a:cs typeface="TT Norms Bold"/>
                <a:sym typeface="TT Norms Bold"/>
              </a:rPr>
              <a:t>am</a:t>
            </a:r>
            <a:r>
              <a:rPr lang="en-US" sz="1399" spc="-27">
                <a:solidFill>
                  <a:srgbClr val="646464"/>
                </a:solidFill>
                <a:latin typeface="TT Norms"/>
                <a:ea typeface="TT Norms"/>
                <a:cs typeface="TT Norms"/>
                <a:sym typeface="TT Norms"/>
              </a:rPr>
              <a:t> - </a:t>
            </a:r>
            <a:r>
              <a:rPr lang="en-US" sz="1399" b="1" spc="-27">
                <a:solidFill>
                  <a:srgbClr val="646464"/>
                </a:solidFill>
                <a:latin typeface="TT Norms Bold"/>
                <a:ea typeface="TT Norms Bold"/>
                <a:cs typeface="TT Norms Bold"/>
                <a:sym typeface="TT Norms Bold"/>
              </a:rPr>
              <a:t>is</a:t>
            </a:r>
            <a:r>
              <a:rPr lang="en-US" sz="1399" spc="-27">
                <a:solidFill>
                  <a:srgbClr val="646464"/>
                </a:solidFill>
                <a:latin typeface="TT Norms"/>
                <a:ea typeface="TT Norms"/>
                <a:cs typeface="TT Norms"/>
                <a:sym typeface="TT Norms"/>
              </a:rPr>
              <a:t> - </a:t>
            </a:r>
            <a:r>
              <a:rPr lang="en-US" sz="1399" b="1" spc="-27">
                <a:solidFill>
                  <a:srgbClr val="646464"/>
                </a:solidFill>
                <a:latin typeface="TT Norms Bold"/>
                <a:ea typeface="TT Norms Bold"/>
                <a:cs typeface="TT Norms Bold"/>
                <a:sym typeface="TT Norms Bold"/>
              </a:rPr>
              <a:t>are</a:t>
            </a:r>
            <a:r>
              <a:rPr lang="en-US" sz="1399" spc="-27">
                <a:solidFill>
                  <a:srgbClr val="646464"/>
                </a:solidFill>
                <a:latin typeface="TT Norms"/>
                <a:ea typeface="TT Norms"/>
                <a:cs typeface="TT Norms"/>
                <a:sym typeface="TT Norms"/>
              </a:rPr>
              <a:t>) 14. </a:t>
            </a:r>
          </a:p>
          <a:p>
            <a:pPr algn="l">
              <a:lnSpc>
                <a:spcPts val="1959"/>
              </a:lnSpc>
            </a:pPr>
            <a:r>
              <a:rPr lang="en-US" sz="1399" spc="-27">
                <a:solidFill>
                  <a:srgbClr val="646464"/>
                </a:solidFill>
                <a:latin typeface="TT Norms"/>
                <a:ea typeface="TT Norms"/>
                <a:cs typeface="TT Norms"/>
                <a:sym typeface="TT Norms"/>
              </a:rPr>
              <a:t>d) This my friend. (</a:t>
            </a:r>
            <a:r>
              <a:rPr lang="en-US" sz="1399" b="1" spc="-27">
                <a:solidFill>
                  <a:srgbClr val="646464"/>
                </a:solidFill>
                <a:latin typeface="TT Norms Bold"/>
                <a:ea typeface="TT Norms Bold"/>
                <a:cs typeface="TT Norms Bold"/>
                <a:sym typeface="TT Norms Bold"/>
              </a:rPr>
              <a:t>My</a:t>
            </a:r>
            <a:r>
              <a:rPr lang="en-US" sz="1399" spc="-27">
                <a:solidFill>
                  <a:srgbClr val="646464"/>
                </a:solidFill>
                <a:latin typeface="TT Norms"/>
                <a:ea typeface="TT Norms"/>
                <a:cs typeface="TT Norms"/>
                <a:sym typeface="TT Norms"/>
              </a:rPr>
              <a:t> - </a:t>
            </a:r>
            <a:r>
              <a:rPr lang="en-US" sz="1399" b="1" spc="-27">
                <a:solidFill>
                  <a:srgbClr val="646464"/>
                </a:solidFill>
                <a:latin typeface="TT Norms Bold"/>
                <a:ea typeface="TT Norms Bold"/>
                <a:cs typeface="TT Norms Bold"/>
                <a:sym typeface="TT Norms Bold"/>
              </a:rPr>
              <a:t>His</a:t>
            </a:r>
            <a:r>
              <a:rPr lang="en-US" sz="1399" spc="-27">
                <a:solidFill>
                  <a:srgbClr val="646464"/>
                </a:solidFill>
                <a:latin typeface="TT Norms"/>
                <a:ea typeface="TT Norms"/>
                <a:cs typeface="TT Norms"/>
                <a:sym typeface="TT Norms"/>
              </a:rPr>
              <a:t> - </a:t>
            </a:r>
            <a:r>
              <a:rPr lang="en-US" sz="1399" b="1" spc="-27">
                <a:solidFill>
                  <a:srgbClr val="646464"/>
                </a:solidFill>
                <a:latin typeface="TT Norms Bold"/>
                <a:ea typeface="TT Norms Bold"/>
                <a:cs typeface="TT Norms Bold"/>
                <a:sym typeface="TT Norms Bold"/>
              </a:rPr>
              <a:t>Her</a:t>
            </a:r>
            <a:r>
              <a:rPr lang="en-US" sz="1399" spc="-27">
                <a:solidFill>
                  <a:srgbClr val="646464"/>
                </a:solidFill>
                <a:latin typeface="TT Norms"/>
                <a:ea typeface="TT Norms"/>
                <a:cs typeface="TT Norms"/>
                <a:sym typeface="TT Norms"/>
              </a:rPr>
              <a:t>) name is Aya. 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3872364" y="2274655"/>
            <a:ext cx="2837415" cy="1981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lang="en-US" sz="1200" b="1">
                <a:solidFill>
                  <a:srgbClr val="646464"/>
                </a:solidFill>
                <a:latin typeface="TT Norms Bold"/>
                <a:ea typeface="TT Norms Bold"/>
                <a:cs typeface="TT Norms Bold"/>
                <a:sym typeface="TT Norms Bold"/>
              </a:rPr>
              <a:t>4. Complete with family members. (1 pt.)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540000" y="110100"/>
            <a:ext cx="6480000" cy="565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99"/>
              </a:lnSpc>
            </a:pPr>
            <a:r>
              <a:rPr lang="en-US" sz="3999" spc="319">
                <a:solidFill>
                  <a:srgbClr val="646464"/>
                </a:solidFill>
                <a:latin typeface="TT Norms"/>
                <a:ea typeface="TT Norms"/>
                <a:cs typeface="TT Norms"/>
                <a:sym typeface="TT Norms"/>
              </a:rPr>
              <a:t>SEMESTER 1 QUIZ 1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1512000" y="539145"/>
            <a:ext cx="4536000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19"/>
              </a:lnSpc>
            </a:pPr>
            <a:r>
              <a:rPr lang="en-US" sz="1799" spc="179">
                <a:solidFill>
                  <a:srgbClr val="646464"/>
                </a:solidFill>
                <a:latin typeface="TT Norms"/>
                <a:ea typeface="TT Norms"/>
                <a:cs typeface="TT Norms"/>
                <a:sym typeface="TT Norms"/>
              </a:rPr>
              <a:t>............................... MIDDLE SCHOOL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307631" y="1178300"/>
            <a:ext cx="3201074" cy="228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lang="en-US" sz="1399" spc="-27">
                <a:solidFill>
                  <a:srgbClr val="646464"/>
                </a:solidFill>
                <a:latin typeface="Poppins Light"/>
                <a:ea typeface="Poppins Light"/>
                <a:cs typeface="Poppins Light"/>
                <a:sym typeface="Poppins Light"/>
              </a:rPr>
              <a:t>Name: ..........................................................................................</a:t>
            </a:r>
          </a:p>
        </p:txBody>
      </p:sp>
      <p:sp>
        <p:nvSpPr>
          <p:cNvPr id="51" name="TextBox 51"/>
          <p:cNvSpPr txBox="1"/>
          <p:nvPr/>
        </p:nvSpPr>
        <p:spPr>
          <a:xfrm>
            <a:off x="3546613" y="1178300"/>
            <a:ext cx="1188239" cy="228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lang="en-US" sz="1399" spc="-27">
                <a:solidFill>
                  <a:srgbClr val="646464"/>
                </a:solidFill>
                <a:latin typeface="Poppins Light"/>
                <a:ea typeface="Poppins Light"/>
                <a:cs typeface="Poppins Light"/>
                <a:sym typeface="Poppins Light"/>
              </a:rPr>
              <a:t>Class: ........../..........</a:t>
            </a:r>
          </a:p>
        </p:txBody>
      </p:sp>
      <p:sp>
        <p:nvSpPr>
          <p:cNvPr id="52" name="TextBox 52"/>
          <p:cNvSpPr txBox="1"/>
          <p:nvPr/>
        </p:nvSpPr>
        <p:spPr>
          <a:xfrm>
            <a:off x="4753903" y="1178300"/>
            <a:ext cx="1056889" cy="228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lang="en-US" sz="1399" spc="-27">
                <a:solidFill>
                  <a:srgbClr val="646464"/>
                </a:solidFill>
                <a:latin typeface="Poppins Light"/>
                <a:ea typeface="Poppins Light"/>
                <a:cs typeface="Poppins Light"/>
                <a:sym typeface="Poppins Light"/>
              </a:rPr>
              <a:t>Number: ..........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5833831" y="1178300"/>
            <a:ext cx="1530713" cy="228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lang="en-US" sz="1399" spc="-27">
                <a:solidFill>
                  <a:srgbClr val="646464"/>
                </a:solidFill>
                <a:latin typeface="Poppins Light"/>
                <a:ea typeface="Poppins Light"/>
                <a:cs typeface="Poppins Light"/>
                <a:sym typeface="Poppins Light"/>
              </a:rPr>
              <a:t>Mark: ............................/10</a:t>
            </a:r>
          </a:p>
        </p:txBody>
      </p:sp>
      <p:sp>
        <p:nvSpPr>
          <p:cNvPr id="54" name="TextBox 54"/>
          <p:cNvSpPr txBox="1"/>
          <p:nvPr/>
        </p:nvSpPr>
        <p:spPr>
          <a:xfrm>
            <a:off x="307631" y="2035895"/>
            <a:ext cx="3994271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59"/>
              </a:lnSpc>
            </a:pPr>
            <a:r>
              <a:rPr lang="en-US" sz="1399" spc="-27">
                <a:solidFill>
                  <a:srgbClr val="646464"/>
                </a:solidFill>
                <a:latin typeface="TT Norms"/>
                <a:ea typeface="TT Norms"/>
                <a:cs typeface="TT Norms"/>
                <a:sym typeface="TT Norms"/>
              </a:rPr>
              <a:t>Thursday - ................................ - Saturday - ................................</a:t>
            </a:r>
          </a:p>
        </p:txBody>
      </p:sp>
      <p:sp>
        <p:nvSpPr>
          <p:cNvPr id="55" name="TextBox 55"/>
          <p:cNvSpPr txBox="1"/>
          <p:nvPr/>
        </p:nvSpPr>
        <p:spPr>
          <a:xfrm>
            <a:off x="307631" y="1799675"/>
            <a:ext cx="3699674" cy="1981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lang="en-US" sz="1200" b="1">
                <a:solidFill>
                  <a:srgbClr val="646464"/>
                </a:solidFill>
                <a:latin typeface="TT Norms Bold"/>
                <a:ea typeface="TT Norms Bold"/>
                <a:cs typeface="TT Norms Bold"/>
                <a:sym typeface="TT Norms Bold"/>
              </a:rPr>
              <a:t>1. Complete with the missing days of the week. (1 pt.)</a:t>
            </a:r>
          </a:p>
        </p:txBody>
      </p:sp>
      <p:sp>
        <p:nvSpPr>
          <p:cNvPr id="56" name="TextBox 56"/>
          <p:cNvSpPr txBox="1"/>
          <p:nvPr/>
        </p:nvSpPr>
        <p:spPr>
          <a:xfrm>
            <a:off x="4396252" y="2035895"/>
            <a:ext cx="2837414" cy="2462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1959"/>
              </a:lnSpc>
            </a:pPr>
            <a:r>
              <a:rPr lang="en-US" sz="1399" spc="-27" dirty="0">
                <a:solidFill>
                  <a:srgbClr val="646464"/>
                </a:solidFill>
                <a:latin typeface="TT Norms"/>
                <a:ea typeface="TT Norms"/>
                <a:cs typeface="TT Norms"/>
                <a:sym typeface="TT Norms"/>
              </a:rPr>
              <a:t>2 : ................................ - 19: ................................</a:t>
            </a:r>
          </a:p>
        </p:txBody>
      </p:sp>
      <p:sp>
        <p:nvSpPr>
          <p:cNvPr id="57" name="TextBox 57"/>
          <p:cNvSpPr txBox="1"/>
          <p:nvPr/>
        </p:nvSpPr>
        <p:spPr>
          <a:xfrm>
            <a:off x="4396252" y="1799675"/>
            <a:ext cx="3116754" cy="1981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lang="en-US" sz="1200" b="1">
                <a:solidFill>
                  <a:srgbClr val="646464"/>
                </a:solidFill>
                <a:latin typeface="TT Norms Bold"/>
                <a:ea typeface="TT Norms Bold"/>
                <a:cs typeface="TT Norms Bold"/>
                <a:sym typeface="TT Norms Bold"/>
              </a:rPr>
              <a:t>2. Write these numbers in words. (1 pt.)</a:t>
            </a:r>
          </a:p>
        </p:txBody>
      </p:sp>
      <p:sp>
        <p:nvSpPr>
          <p:cNvPr id="58" name="TextBox 58"/>
          <p:cNvSpPr txBox="1"/>
          <p:nvPr/>
        </p:nvSpPr>
        <p:spPr>
          <a:xfrm>
            <a:off x="307631" y="3110496"/>
            <a:ext cx="972000" cy="9836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02257" lvl="1" indent="-151129" algn="l">
              <a:lnSpc>
                <a:spcPts val="1959"/>
              </a:lnSpc>
              <a:buFont typeface="Arial"/>
              <a:buChar char="•"/>
            </a:pPr>
            <a:r>
              <a:rPr lang="en-US" sz="1399" spc="-27">
                <a:solidFill>
                  <a:srgbClr val="646464"/>
                </a:solidFill>
                <a:latin typeface="TT Norms"/>
                <a:ea typeface="TT Norms"/>
                <a:cs typeface="TT Norms"/>
                <a:sym typeface="TT Norms"/>
              </a:rPr>
              <a:t>UK</a:t>
            </a:r>
          </a:p>
          <a:p>
            <a:pPr algn="l">
              <a:lnSpc>
                <a:spcPts val="1959"/>
              </a:lnSpc>
            </a:pPr>
            <a:endParaRPr lang="en-US" sz="1399" spc="-27">
              <a:solidFill>
                <a:srgbClr val="646464"/>
              </a:solidFill>
              <a:latin typeface="TT Norms"/>
              <a:ea typeface="TT Norms"/>
              <a:cs typeface="TT Norms"/>
              <a:sym typeface="TT Norms"/>
            </a:endParaRPr>
          </a:p>
          <a:p>
            <a:pPr algn="l">
              <a:lnSpc>
                <a:spcPts val="1959"/>
              </a:lnSpc>
            </a:pPr>
            <a:endParaRPr lang="en-US" sz="1399" spc="-27">
              <a:solidFill>
                <a:srgbClr val="646464"/>
              </a:solidFill>
              <a:latin typeface="TT Norms"/>
              <a:ea typeface="TT Norms"/>
              <a:cs typeface="TT Norms"/>
              <a:sym typeface="TT Norms"/>
            </a:endParaRPr>
          </a:p>
          <a:p>
            <a:pPr marL="302257" lvl="1" indent="-151129" algn="l">
              <a:lnSpc>
                <a:spcPts val="1959"/>
              </a:lnSpc>
              <a:buFont typeface="Arial"/>
              <a:buChar char="•"/>
            </a:pPr>
            <a:r>
              <a:rPr lang="en-US" sz="1399" spc="-27">
                <a:solidFill>
                  <a:srgbClr val="646464"/>
                </a:solidFill>
                <a:latin typeface="TT Norms"/>
                <a:ea typeface="TT Norms"/>
                <a:cs typeface="TT Norms"/>
                <a:sym typeface="TT Norms"/>
              </a:rPr>
              <a:t>USA</a:t>
            </a:r>
          </a:p>
        </p:txBody>
      </p:sp>
      <p:sp>
        <p:nvSpPr>
          <p:cNvPr id="59" name="TextBox 59"/>
          <p:cNvSpPr txBox="1"/>
          <p:nvPr/>
        </p:nvSpPr>
        <p:spPr>
          <a:xfrm>
            <a:off x="307631" y="2274655"/>
            <a:ext cx="3240000" cy="1981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lang="en-US" sz="1200" b="1">
                <a:solidFill>
                  <a:srgbClr val="646464"/>
                </a:solidFill>
                <a:latin typeface="TT Norms Bold"/>
                <a:ea typeface="TT Norms Bold"/>
                <a:cs typeface="TT Norms Bold"/>
                <a:sym typeface="TT Norms Bold"/>
              </a:rPr>
              <a:t>3. Match the countries with the flags. (1 pt.)</a:t>
            </a:r>
          </a:p>
        </p:txBody>
      </p:sp>
      <p:sp>
        <p:nvSpPr>
          <p:cNvPr id="60" name="TextBox 60"/>
          <p:cNvSpPr txBox="1"/>
          <p:nvPr/>
        </p:nvSpPr>
        <p:spPr>
          <a:xfrm>
            <a:off x="307631" y="4798507"/>
            <a:ext cx="6402148" cy="1981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lang="en-US" sz="1200" b="1">
                <a:solidFill>
                  <a:srgbClr val="646464"/>
                </a:solidFill>
                <a:latin typeface="TT Norms Bold"/>
                <a:ea typeface="TT Norms Bold"/>
                <a:cs typeface="TT Norms Bold"/>
                <a:sym typeface="TT Norms Bold"/>
              </a:rPr>
              <a:t>5. Match the following words with the pictures: </a:t>
            </a:r>
            <a:r>
              <a:rPr lang="en-US" sz="1200">
                <a:solidFill>
                  <a:srgbClr val="646464"/>
                </a:solidFill>
                <a:latin typeface="TT Norms"/>
                <a:ea typeface="TT Norms"/>
                <a:cs typeface="TT Norms"/>
                <a:sym typeface="TT Norms"/>
              </a:rPr>
              <a:t>read</a:t>
            </a:r>
            <a:r>
              <a:rPr lang="en-US" sz="1200" b="1">
                <a:solidFill>
                  <a:srgbClr val="646464"/>
                </a:solidFill>
                <a:latin typeface="TT Norms Bold"/>
                <a:ea typeface="TT Norms Bold"/>
                <a:cs typeface="TT Norms Bold"/>
                <a:sym typeface="TT Norms Bold"/>
              </a:rPr>
              <a:t> - </a:t>
            </a:r>
            <a:r>
              <a:rPr lang="en-US" sz="1200">
                <a:solidFill>
                  <a:srgbClr val="646464"/>
                </a:solidFill>
                <a:latin typeface="TT Norms"/>
                <a:ea typeface="TT Norms"/>
                <a:cs typeface="TT Norms"/>
                <a:sym typeface="TT Norms"/>
              </a:rPr>
              <a:t>thin</a:t>
            </a:r>
            <a:r>
              <a:rPr lang="en-US" sz="1200" b="1">
                <a:solidFill>
                  <a:srgbClr val="646464"/>
                </a:solidFill>
                <a:latin typeface="TT Norms Bold"/>
                <a:ea typeface="TT Norms Bold"/>
                <a:cs typeface="TT Norms Bold"/>
                <a:sym typeface="TT Norms Bold"/>
              </a:rPr>
              <a:t> - </a:t>
            </a:r>
            <a:r>
              <a:rPr lang="en-US" sz="1200">
                <a:solidFill>
                  <a:srgbClr val="646464"/>
                </a:solidFill>
                <a:latin typeface="TT Norms"/>
                <a:ea typeface="TT Norms"/>
                <a:cs typeface="TT Norms"/>
                <a:sym typeface="TT Norms"/>
              </a:rPr>
              <a:t>big</a:t>
            </a:r>
            <a:r>
              <a:rPr lang="en-US" sz="1200" b="1">
                <a:solidFill>
                  <a:srgbClr val="646464"/>
                </a:solidFill>
                <a:latin typeface="TT Norms Bold"/>
                <a:ea typeface="TT Norms Bold"/>
                <a:cs typeface="TT Norms Bold"/>
                <a:sym typeface="TT Norms Bold"/>
              </a:rPr>
              <a:t> (1 pt.)</a:t>
            </a:r>
          </a:p>
        </p:txBody>
      </p:sp>
      <p:sp>
        <p:nvSpPr>
          <p:cNvPr id="61" name="TextBox 61"/>
          <p:cNvSpPr txBox="1"/>
          <p:nvPr/>
        </p:nvSpPr>
        <p:spPr>
          <a:xfrm>
            <a:off x="2221111" y="5965870"/>
            <a:ext cx="1004074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59"/>
              </a:lnSpc>
            </a:pPr>
            <a:r>
              <a:rPr lang="en-US" sz="1399" spc="-27">
                <a:solidFill>
                  <a:srgbClr val="646464"/>
                </a:solidFill>
                <a:latin typeface="TT Norms"/>
                <a:ea typeface="TT Norms"/>
                <a:cs typeface="TT Norms"/>
                <a:sym typeface="TT Norms"/>
              </a:rPr>
              <a:t>.............................</a:t>
            </a:r>
          </a:p>
        </p:txBody>
      </p:sp>
      <p:sp>
        <p:nvSpPr>
          <p:cNvPr id="62" name="TextBox 62"/>
          <p:cNvSpPr txBox="1"/>
          <p:nvPr/>
        </p:nvSpPr>
        <p:spPr>
          <a:xfrm>
            <a:off x="3876966" y="5965870"/>
            <a:ext cx="1120484" cy="2462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1959"/>
              </a:lnSpc>
            </a:pPr>
            <a:r>
              <a:rPr lang="en-US" sz="1399" spc="-27" dirty="0">
                <a:solidFill>
                  <a:srgbClr val="646464"/>
                </a:solidFill>
                <a:latin typeface="TT Norms"/>
                <a:ea typeface="TT Norms"/>
                <a:cs typeface="TT Norms"/>
                <a:sym typeface="TT Norms"/>
              </a:rPr>
              <a:t>...............................</a:t>
            </a:r>
          </a:p>
        </p:txBody>
      </p:sp>
      <p:sp>
        <p:nvSpPr>
          <p:cNvPr id="63" name="TextBox 63"/>
          <p:cNvSpPr txBox="1"/>
          <p:nvPr/>
        </p:nvSpPr>
        <p:spPr>
          <a:xfrm>
            <a:off x="307630" y="8839301"/>
            <a:ext cx="3274293" cy="152862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1959"/>
              </a:lnSpc>
            </a:pPr>
            <a:r>
              <a:rPr lang="en-US" sz="1399" spc="-27" dirty="0">
                <a:solidFill>
                  <a:srgbClr val="646464"/>
                </a:solidFill>
                <a:latin typeface="TT Norms"/>
                <a:ea typeface="TT Norms"/>
                <a:cs typeface="TT Norms"/>
                <a:sym typeface="TT Norms"/>
              </a:rPr>
              <a:t>Aya: Hello, how are you?</a:t>
            </a:r>
          </a:p>
          <a:p>
            <a:pPr algn="l">
              <a:lnSpc>
                <a:spcPts val="1959"/>
              </a:lnSpc>
            </a:pPr>
            <a:r>
              <a:rPr lang="en-US" sz="1399" spc="-27" dirty="0">
                <a:solidFill>
                  <a:srgbClr val="646464"/>
                </a:solidFill>
                <a:latin typeface="TT Norms"/>
                <a:ea typeface="TT Norms"/>
                <a:cs typeface="TT Norms"/>
                <a:sym typeface="TT Norms"/>
              </a:rPr>
              <a:t>Amine: I ......................................................., thanks.</a:t>
            </a:r>
          </a:p>
          <a:p>
            <a:pPr algn="l">
              <a:lnSpc>
                <a:spcPts val="1959"/>
              </a:lnSpc>
            </a:pPr>
            <a:r>
              <a:rPr lang="en-US" sz="1399" spc="-27" dirty="0">
                <a:solidFill>
                  <a:srgbClr val="646464"/>
                </a:solidFill>
                <a:latin typeface="TT Norms"/>
                <a:ea typeface="TT Norms"/>
                <a:cs typeface="TT Norms"/>
                <a:sym typeface="TT Norms"/>
              </a:rPr>
              <a:t>Aya: ............................................................................... ?</a:t>
            </a:r>
          </a:p>
          <a:p>
            <a:pPr algn="l">
              <a:lnSpc>
                <a:spcPts val="1959"/>
              </a:lnSpc>
            </a:pPr>
            <a:r>
              <a:rPr lang="en-US" sz="1399" spc="-27" dirty="0">
                <a:solidFill>
                  <a:srgbClr val="646464"/>
                </a:solidFill>
                <a:latin typeface="TT Norms"/>
                <a:ea typeface="TT Norms"/>
                <a:cs typeface="TT Norms"/>
                <a:sym typeface="TT Norms"/>
              </a:rPr>
              <a:t>Amine: I am from Morocco.</a:t>
            </a:r>
          </a:p>
          <a:p>
            <a:pPr algn="l">
              <a:lnSpc>
                <a:spcPts val="1959"/>
              </a:lnSpc>
            </a:pPr>
            <a:r>
              <a:rPr lang="en-US" sz="1399" spc="-27" dirty="0">
                <a:solidFill>
                  <a:srgbClr val="646464"/>
                </a:solidFill>
                <a:latin typeface="TT Norms"/>
                <a:ea typeface="TT Norms"/>
                <a:cs typeface="TT Norms"/>
                <a:sym typeface="TT Norms"/>
              </a:rPr>
              <a:t>Aya: ................................................................................?</a:t>
            </a:r>
          </a:p>
          <a:p>
            <a:pPr algn="l">
              <a:lnSpc>
                <a:spcPts val="1959"/>
              </a:lnSpc>
            </a:pPr>
            <a:r>
              <a:rPr lang="en-US" sz="1399" spc="-27" dirty="0">
                <a:solidFill>
                  <a:srgbClr val="646464"/>
                </a:solidFill>
                <a:latin typeface="TT Norms"/>
                <a:ea typeface="TT Norms"/>
                <a:cs typeface="TT Norms"/>
                <a:sym typeface="TT Norms"/>
              </a:rPr>
              <a:t>Amine: My name is Amine.</a:t>
            </a:r>
          </a:p>
        </p:txBody>
      </p:sp>
      <p:sp>
        <p:nvSpPr>
          <p:cNvPr id="64" name="TextBox 64"/>
          <p:cNvSpPr txBox="1"/>
          <p:nvPr/>
        </p:nvSpPr>
        <p:spPr>
          <a:xfrm>
            <a:off x="307631" y="8603081"/>
            <a:ext cx="3699674" cy="1981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lang="en-US" sz="1200" b="1">
                <a:solidFill>
                  <a:srgbClr val="646464"/>
                </a:solidFill>
                <a:latin typeface="TT Norms Bold"/>
                <a:ea typeface="TT Norms Bold"/>
                <a:cs typeface="TT Norms Bold"/>
                <a:sym typeface="TT Norms Bold"/>
              </a:rPr>
              <a:t>Complete the dialogue. (2 pts.)</a:t>
            </a:r>
          </a:p>
        </p:txBody>
      </p:sp>
      <p:sp>
        <p:nvSpPr>
          <p:cNvPr id="65" name="TextBox 65"/>
          <p:cNvSpPr txBox="1"/>
          <p:nvPr/>
        </p:nvSpPr>
        <p:spPr>
          <a:xfrm>
            <a:off x="3936589" y="8839301"/>
            <a:ext cx="3047453" cy="9836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59"/>
              </a:lnSpc>
            </a:pPr>
            <a:r>
              <a:rPr lang="en-US" sz="1399" spc="-27">
                <a:solidFill>
                  <a:srgbClr val="646464"/>
                </a:solidFill>
                <a:latin typeface="TT Norms"/>
                <a:ea typeface="TT Norms"/>
                <a:cs typeface="TT Norms"/>
                <a:sym typeface="TT Norms"/>
              </a:rPr>
              <a:t>Aya: ..................................................................... it ?</a:t>
            </a:r>
          </a:p>
          <a:p>
            <a:pPr algn="l">
              <a:lnSpc>
                <a:spcPts val="1959"/>
              </a:lnSpc>
            </a:pPr>
            <a:r>
              <a:rPr lang="en-US" sz="1399" spc="-27">
                <a:solidFill>
                  <a:srgbClr val="646464"/>
                </a:solidFill>
                <a:latin typeface="TT Norms"/>
                <a:ea typeface="TT Norms"/>
                <a:cs typeface="TT Norms"/>
                <a:sym typeface="TT Norms"/>
              </a:rPr>
              <a:t>Amine: It’s A-M-I-N-E.</a:t>
            </a:r>
          </a:p>
          <a:p>
            <a:pPr algn="l">
              <a:lnSpc>
                <a:spcPts val="1959"/>
              </a:lnSpc>
            </a:pPr>
            <a:r>
              <a:rPr lang="en-US" sz="1399" spc="-27">
                <a:solidFill>
                  <a:srgbClr val="646464"/>
                </a:solidFill>
                <a:latin typeface="TT Norms"/>
                <a:ea typeface="TT Norms"/>
                <a:cs typeface="TT Norms"/>
                <a:sym typeface="TT Norms"/>
              </a:rPr>
              <a:t>Aya: Nice to meet you.</a:t>
            </a:r>
          </a:p>
          <a:p>
            <a:pPr algn="l">
              <a:lnSpc>
                <a:spcPts val="1959"/>
              </a:lnSpc>
            </a:pPr>
            <a:r>
              <a:rPr lang="en-US" sz="1399" spc="-27">
                <a:solidFill>
                  <a:srgbClr val="646464"/>
                </a:solidFill>
                <a:latin typeface="TT Norms"/>
                <a:ea typeface="TT Norms"/>
                <a:cs typeface="TT Norms"/>
                <a:sym typeface="TT Norms"/>
              </a:rPr>
              <a:t>Amine: Nice to meet you, too.</a:t>
            </a:r>
          </a:p>
        </p:txBody>
      </p:sp>
      <p:grpSp>
        <p:nvGrpSpPr>
          <p:cNvPr id="66" name="Group 66"/>
          <p:cNvGrpSpPr/>
          <p:nvPr/>
        </p:nvGrpSpPr>
        <p:grpSpPr>
          <a:xfrm>
            <a:off x="104032" y="72000"/>
            <a:ext cx="1042286" cy="684000"/>
            <a:chOff x="0" y="0"/>
            <a:chExt cx="1389714" cy="912000"/>
          </a:xfrm>
        </p:grpSpPr>
        <p:sp>
          <p:nvSpPr>
            <p:cNvPr id="67" name="Freeform 67"/>
            <p:cNvSpPr/>
            <p:nvPr/>
          </p:nvSpPr>
          <p:spPr>
            <a:xfrm>
              <a:off x="0" y="0"/>
              <a:ext cx="1389714" cy="912000"/>
            </a:xfrm>
            <a:custGeom>
              <a:avLst/>
              <a:gdLst/>
              <a:ahLst/>
              <a:cxnLst/>
              <a:rect l="l" t="t" r="r" b="b"/>
              <a:pathLst>
                <a:path w="1389714" h="912000">
                  <a:moveTo>
                    <a:pt x="0" y="0"/>
                  </a:moveTo>
                  <a:lnTo>
                    <a:pt x="1389714" y="0"/>
                  </a:lnTo>
                  <a:lnTo>
                    <a:pt x="1389714" y="912000"/>
                  </a:lnTo>
                  <a:lnTo>
                    <a:pt x="0" y="912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MA"/>
            </a:p>
          </p:txBody>
        </p:sp>
        <p:sp>
          <p:nvSpPr>
            <p:cNvPr id="68" name="TextBox 68"/>
            <p:cNvSpPr txBox="1"/>
            <p:nvPr/>
          </p:nvSpPr>
          <p:spPr>
            <a:xfrm>
              <a:off x="521363" y="109924"/>
              <a:ext cx="346988" cy="64452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199"/>
                </a:lnSpc>
              </a:pPr>
              <a:r>
                <a:rPr lang="en-US" sz="2999" b="1" spc="-59">
                  <a:solidFill>
                    <a:srgbClr val="FFFFFF"/>
                  </a:solidFill>
                  <a:latin typeface="Playpen Sans Bold"/>
                  <a:ea typeface="Playpen Sans Bold"/>
                  <a:cs typeface="Playpen Sans Bold"/>
                  <a:sym typeface="Playpen Sans Bold"/>
                </a:rPr>
                <a:t>B</a:t>
              </a:r>
            </a:p>
          </p:txBody>
        </p:sp>
      </p:grpSp>
      <p:sp>
        <p:nvSpPr>
          <p:cNvPr id="69" name="Freeform 69"/>
          <p:cNvSpPr/>
          <p:nvPr/>
        </p:nvSpPr>
        <p:spPr>
          <a:xfrm>
            <a:off x="4314921" y="1836853"/>
            <a:ext cx="15390" cy="439708"/>
          </a:xfrm>
          <a:custGeom>
            <a:avLst/>
            <a:gdLst/>
            <a:ahLst/>
            <a:cxnLst/>
            <a:rect l="l" t="t" r="r" b="b"/>
            <a:pathLst>
              <a:path w="15390" h="439708">
                <a:moveTo>
                  <a:pt x="0" y="0"/>
                </a:moveTo>
                <a:lnTo>
                  <a:pt x="15390" y="0"/>
                </a:lnTo>
                <a:lnTo>
                  <a:pt x="15390" y="439707"/>
                </a:lnTo>
                <a:lnTo>
                  <a:pt x="0" y="439707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A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602</Words>
  <Application>Microsoft Macintosh PowerPoint</Application>
  <PresentationFormat>Custom</PresentationFormat>
  <Paragraphs>96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9" baseType="lpstr">
      <vt:lpstr>Arial</vt:lpstr>
      <vt:lpstr>TT Norms</vt:lpstr>
      <vt:lpstr>Poppins Light</vt:lpstr>
      <vt:lpstr>Calibri</vt:lpstr>
      <vt:lpstr>TT Norms Bold</vt:lpstr>
      <vt:lpstr>Playpen Sans Bold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Spotlight 1 Quiz 1</dc:title>
  <cp:lastModifiedBy>ERRQYOUAQ.ABDESLAM</cp:lastModifiedBy>
  <cp:revision>2</cp:revision>
  <dcterms:created xsi:type="dcterms:W3CDTF">2006-08-16T00:00:00Z</dcterms:created>
  <dcterms:modified xsi:type="dcterms:W3CDTF">2025-11-02T17:22:23Z</dcterms:modified>
  <dc:identifier>DAG3fPZbyEQ</dc:identifier>
</cp:coreProperties>
</file>